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4"/>
  </p:sldMasterIdLst>
  <p:sldIdLst>
    <p:sldId id="257" r:id="rId5"/>
    <p:sldId id="256" r:id="rId6"/>
    <p:sldId id="258" r:id="rId7"/>
    <p:sldId id="259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8"/>
    <p:restoredTop sz="94656"/>
  </p:normalViewPr>
  <p:slideViewPr>
    <p:cSldViewPr snapToGrid="0" snapToObjects="1">
      <p:cViewPr varScale="1">
        <p:scale>
          <a:sx n="91" d="100"/>
          <a:sy n="91" d="100"/>
        </p:scale>
        <p:origin x="50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888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313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724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111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703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696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17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918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98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836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14672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408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04359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6743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2671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317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CCF48-A639-6244-9296-5859D18FFA4F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90C3901-7CAD-3B4E-AC6A-BA49B13D0F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755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5E1BC-79CB-1D4B-A42F-2BBF54A3A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77"/>
              </a:rPr>
              <a:t>Do Now…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7EECDE9-4C40-4008-819E-84D5AC2415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537" t="52294" r="22356" b="20519"/>
          <a:stretch/>
        </p:blipFill>
        <p:spPr>
          <a:xfrm>
            <a:off x="855023" y="2227283"/>
            <a:ext cx="9392224" cy="34372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AA58D5-D267-4329-AB9F-3157028968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459" t="57316" r="43521" b="5801"/>
          <a:stretch/>
        </p:blipFill>
        <p:spPr>
          <a:xfrm>
            <a:off x="7415850" y="1573090"/>
            <a:ext cx="4785056" cy="467531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87241A5-ACD3-41AA-BD88-0AE670EB448E}"/>
              </a:ext>
            </a:extLst>
          </p:cNvPr>
          <p:cNvCxnSpPr/>
          <p:nvPr/>
        </p:nvCxnSpPr>
        <p:spPr>
          <a:xfrm>
            <a:off x="7877130" y="2695699"/>
            <a:ext cx="263632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AFB2C63-7F1A-400B-BABF-4739F211AE2F}"/>
              </a:ext>
            </a:extLst>
          </p:cNvPr>
          <p:cNvCxnSpPr>
            <a:cxnSpLocks/>
          </p:cNvCxnSpPr>
          <p:nvPr/>
        </p:nvCxnSpPr>
        <p:spPr>
          <a:xfrm>
            <a:off x="7565235" y="5664530"/>
            <a:ext cx="324394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AC106BE-DFC4-4DD5-8F57-33A0813D2FDD}"/>
              </a:ext>
            </a:extLst>
          </p:cNvPr>
          <p:cNvCxnSpPr/>
          <p:nvPr/>
        </p:nvCxnSpPr>
        <p:spPr>
          <a:xfrm>
            <a:off x="7877130" y="4154384"/>
            <a:ext cx="263632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0DDD4D5-779C-48D4-8B60-30110D55AEB4}"/>
              </a:ext>
            </a:extLst>
          </p:cNvPr>
          <p:cNvSpPr/>
          <p:nvPr/>
        </p:nvSpPr>
        <p:spPr>
          <a:xfrm>
            <a:off x="1318161" y="2227283"/>
            <a:ext cx="760021" cy="373413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78C6DE-231F-4BAC-8A82-CE9C6D4FCEB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459" t="28148" r="23150" b="38211"/>
          <a:stretch/>
        </p:blipFill>
        <p:spPr>
          <a:xfrm>
            <a:off x="32826" y="1749871"/>
            <a:ext cx="7383024" cy="386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134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37E1250-7001-BC48-B839-BA927F6380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Arial Rounded MT Bold" panose="020F0704030504030204" pitchFamily="34" charset="77"/>
              </a:rPr>
              <a:t>RO32: Principles of Care in Health and Social Care Settings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F722C62-BE27-AE4D-8CF2-A0254FD0D7D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LO1 Revision</a:t>
            </a:r>
          </a:p>
        </p:txBody>
      </p:sp>
    </p:spTree>
    <p:extLst>
      <p:ext uri="{BB962C8B-B14F-4D97-AF65-F5344CB8AC3E}">
        <p14:creationId xmlns:p14="http://schemas.microsoft.com/office/powerpoint/2010/main" val="2252436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AE397-4226-7B41-9351-614789EAC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77"/>
              </a:rPr>
              <a:t>Rights…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5DE1C6-0349-414A-ABAB-1BF0AFD39A43}"/>
              </a:ext>
            </a:extLst>
          </p:cNvPr>
          <p:cNvSpPr txBox="1"/>
          <p:nvPr/>
        </p:nvSpPr>
        <p:spPr>
          <a:xfrm>
            <a:off x="677334" y="1930400"/>
            <a:ext cx="9767889" cy="461665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 Rounded MT Bold" panose="020F0704030504030204" pitchFamily="34" charset="77"/>
              </a:rPr>
              <a:t>What are the 5 Rights you need to know?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2A45F1-E9DE-104E-AF56-D70C8A6D2365}"/>
              </a:ext>
            </a:extLst>
          </p:cNvPr>
          <p:cNvSpPr txBox="1"/>
          <p:nvPr/>
        </p:nvSpPr>
        <p:spPr>
          <a:xfrm>
            <a:off x="677334" y="2733764"/>
            <a:ext cx="4345043" cy="2677656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US" sz="2400" dirty="0">
                <a:latin typeface="Arial Rounded MT Bold" panose="020F0704030504030204" pitchFamily="34" charset="77"/>
              </a:rPr>
              <a:t>Choice</a:t>
            </a:r>
          </a:p>
          <a:p>
            <a:pPr marL="457200" indent="-457200">
              <a:buAutoNum type="arabicParenR"/>
            </a:pPr>
            <a:r>
              <a:rPr lang="en-US" sz="2400" dirty="0">
                <a:latin typeface="Arial Rounded MT Bold" panose="020F0704030504030204" pitchFamily="34" charset="77"/>
              </a:rPr>
              <a:t>Confidentiality</a:t>
            </a:r>
          </a:p>
          <a:p>
            <a:pPr marL="457200" indent="-457200">
              <a:buAutoNum type="arabicParenR"/>
            </a:pPr>
            <a:r>
              <a:rPr lang="en-US" sz="2400" dirty="0">
                <a:latin typeface="Arial Rounded MT Bold" panose="020F0704030504030204" pitchFamily="34" charset="77"/>
              </a:rPr>
              <a:t>Consultation</a:t>
            </a:r>
          </a:p>
          <a:p>
            <a:pPr marL="457200" indent="-457200">
              <a:buAutoNum type="arabicParenR"/>
            </a:pPr>
            <a:r>
              <a:rPr lang="en-US" sz="2400" dirty="0">
                <a:latin typeface="Arial Rounded MT Bold" panose="020F0704030504030204" pitchFamily="34" charset="77"/>
              </a:rPr>
              <a:t>Protection from Abuse and Harm</a:t>
            </a:r>
          </a:p>
          <a:p>
            <a:pPr marL="457200" indent="-457200">
              <a:buAutoNum type="arabicParenR"/>
            </a:pPr>
            <a:r>
              <a:rPr lang="en-US" sz="2400" dirty="0">
                <a:latin typeface="Arial Rounded MT Bold" panose="020F0704030504030204" pitchFamily="34" charset="77"/>
              </a:rPr>
              <a:t>Equal and Fair Treatment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2A3C45-7603-5247-A88A-EC627120CF7A}"/>
              </a:ext>
            </a:extLst>
          </p:cNvPr>
          <p:cNvSpPr txBox="1"/>
          <p:nvPr/>
        </p:nvSpPr>
        <p:spPr>
          <a:xfrm>
            <a:off x="677334" y="5716387"/>
            <a:ext cx="4345043" cy="46166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Arial Rounded MT Bold" panose="020F0704030504030204" pitchFamily="34" charset="77"/>
              </a:rPr>
              <a:t>Three Cs and a PE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9C329D-AFAD-7B40-9690-98DD1CF698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673" t="20099" r="18366" b="42090"/>
          <a:stretch/>
        </p:blipFill>
        <p:spPr>
          <a:xfrm>
            <a:off x="6100550" y="2975212"/>
            <a:ext cx="5063319" cy="3630304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1B1C2D0-4ECD-2C49-ABAD-5E09D3C90A9E}"/>
              </a:ext>
            </a:extLst>
          </p:cNvPr>
          <p:cNvCxnSpPr>
            <a:cxnSpLocks/>
            <a:stCxn id="7" idx="3"/>
          </p:cNvCxnSpPr>
          <p:nvPr/>
        </p:nvCxnSpPr>
        <p:spPr>
          <a:xfrm flipV="1">
            <a:off x="5022377" y="3122762"/>
            <a:ext cx="1412929" cy="94983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710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2C49B-315D-5D43-848E-670E0AA8D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77"/>
              </a:rPr>
              <a:t>How Service Providers Maintain Rights…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3B81EC-4349-704D-818B-50BD3C69D232}"/>
              </a:ext>
            </a:extLst>
          </p:cNvPr>
          <p:cNvSpPr txBox="1"/>
          <p:nvPr/>
        </p:nvSpPr>
        <p:spPr>
          <a:xfrm>
            <a:off x="677334" y="1930400"/>
            <a:ext cx="9767889" cy="1938992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latin typeface="Arial Rounded MT Bold" panose="020F0704030504030204" pitchFamily="34" charset="77"/>
              </a:rPr>
              <a:t>Task:</a:t>
            </a:r>
            <a:r>
              <a:rPr lang="en-US" sz="2400" dirty="0">
                <a:latin typeface="Arial Rounded MT Bold" panose="020F0704030504030204" pitchFamily="34" charset="77"/>
              </a:rPr>
              <a:t> For the exam, you need to know examples of how service users maintain Rights in a Health Care and Social Care setting. On your flashcards, write down in each Right an example of how they can be maintained in a </a:t>
            </a:r>
            <a:r>
              <a:rPr lang="en-US" sz="2400" dirty="0">
                <a:solidFill>
                  <a:srgbClr val="00B050"/>
                </a:solidFill>
                <a:latin typeface="Arial Rounded MT Bold" panose="020F0704030504030204" pitchFamily="34" charset="77"/>
              </a:rPr>
              <a:t>GP Surgery (Health Care) </a:t>
            </a:r>
            <a:r>
              <a:rPr lang="en-US" sz="2400" dirty="0">
                <a:latin typeface="Arial Rounded MT Bold" panose="020F0704030504030204" pitchFamily="34" charset="77"/>
              </a:rPr>
              <a:t>and in a </a:t>
            </a:r>
            <a:r>
              <a:rPr lang="en-US" sz="2400" dirty="0">
                <a:solidFill>
                  <a:srgbClr val="00B050"/>
                </a:solidFill>
                <a:latin typeface="Arial Rounded MT Bold" panose="020F0704030504030204" pitchFamily="34" charset="77"/>
              </a:rPr>
              <a:t>Residential Home (Social Care)</a:t>
            </a:r>
            <a:endParaRPr lang="en-US" sz="2400" b="1" u="sng" dirty="0">
              <a:solidFill>
                <a:srgbClr val="00B050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B010C8-D7E8-5342-B5CA-9EE6D3F71EBC}"/>
              </a:ext>
            </a:extLst>
          </p:cNvPr>
          <p:cNvSpPr txBox="1"/>
          <p:nvPr/>
        </p:nvSpPr>
        <p:spPr>
          <a:xfrm>
            <a:off x="677334" y="5858931"/>
            <a:ext cx="9767889" cy="830997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 Rounded MT Bold" panose="020F0704030504030204" pitchFamily="34" charset="77"/>
              </a:rPr>
              <a:t>Lets discuss one as a class to start with to give an idea of what you need to write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E4C345-E153-4149-815C-31B345A1CD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673" t="22974" r="18366" b="58863"/>
          <a:stretch/>
        </p:blipFill>
        <p:spPr>
          <a:xfrm>
            <a:off x="3316407" y="3992221"/>
            <a:ext cx="5063319" cy="1743881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36C5C71-92B2-A04C-AAE5-F64C4D209F45}"/>
              </a:ext>
            </a:extLst>
          </p:cNvPr>
          <p:cNvCxnSpPr>
            <a:cxnSpLocks/>
          </p:cNvCxnSpPr>
          <p:nvPr/>
        </p:nvCxnSpPr>
        <p:spPr>
          <a:xfrm flipH="1">
            <a:off x="7519916" y="3869393"/>
            <a:ext cx="764275" cy="757198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BA09C8FB-3E41-4E4C-B6B0-5FCDABF2B0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123" t="14483" r="18764" b="18460"/>
          <a:stretch/>
        </p:blipFill>
        <p:spPr>
          <a:xfrm>
            <a:off x="9926021" y="3514511"/>
            <a:ext cx="833438" cy="89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303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8C398-CCBC-D147-AE4C-79A3C59A4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77"/>
              </a:rPr>
              <a:t>The Benefits to Service Users When Rights are Maintained…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F82CF4-4E19-F946-8B1B-5ABBB583CD72}"/>
              </a:ext>
            </a:extLst>
          </p:cNvPr>
          <p:cNvSpPr txBox="1"/>
          <p:nvPr/>
        </p:nvSpPr>
        <p:spPr>
          <a:xfrm>
            <a:off x="677334" y="2083724"/>
            <a:ext cx="10061741" cy="400110"/>
          </a:xfrm>
          <a:prstGeom prst="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 Rounded MT Bold" panose="020F0704030504030204" pitchFamily="34" charset="77"/>
              </a:rPr>
              <a:t>What are the 4 benefits when a service provider maintains individual’s Rights?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677351-106A-BE44-A8A1-EF5CF3031BFB}"/>
              </a:ext>
            </a:extLst>
          </p:cNvPr>
          <p:cNvSpPr txBox="1"/>
          <p:nvPr/>
        </p:nvSpPr>
        <p:spPr>
          <a:xfrm>
            <a:off x="332089" y="2637158"/>
            <a:ext cx="4643579" cy="193899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Arial Rounded MT Bold" panose="020F0704030504030204" pitchFamily="34" charset="77"/>
              </a:rPr>
              <a:t>Empowerment: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 Rounded MT Bold" panose="020F0704030504030204" pitchFamily="34" charset="77"/>
              </a:rPr>
              <a:t>Encourages independence and being self-reliant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 Rounded MT Bold" panose="020F0704030504030204" pitchFamily="34" charset="77"/>
              </a:rPr>
              <a:t>Feeling in control of their lives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 Rounded MT Bold" panose="020F0704030504030204" pitchFamily="34" charset="77"/>
              </a:rPr>
              <a:t>Gives service users choice, control and independence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7EB251-E342-1C4B-9124-5D7709A7CF57}"/>
              </a:ext>
            </a:extLst>
          </p:cNvPr>
          <p:cNvSpPr txBox="1"/>
          <p:nvPr/>
        </p:nvSpPr>
        <p:spPr>
          <a:xfrm>
            <a:off x="332089" y="4920543"/>
            <a:ext cx="4627048" cy="1323439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0B0F0"/>
                </a:solidFill>
                <a:latin typeface="Arial Rounded MT Bold" panose="020F0704030504030204" pitchFamily="34" charset="77"/>
              </a:rPr>
              <a:t>High self-esteem: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 Rounded MT Bold" panose="020F0704030504030204" pitchFamily="34" charset="77"/>
              </a:rPr>
              <a:t>Feeling valued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 Rounded MT Bold" panose="020F0704030504030204" pitchFamily="34" charset="77"/>
              </a:rPr>
              <a:t>Feeling respected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 Rounded MT Bold" panose="020F0704030504030204" pitchFamily="34" charset="77"/>
              </a:rPr>
              <a:t>Positive mental health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A83CBD-752E-7F4D-965C-CE14CE45B010}"/>
              </a:ext>
            </a:extLst>
          </p:cNvPr>
          <p:cNvSpPr txBox="1"/>
          <p:nvPr/>
        </p:nvSpPr>
        <p:spPr>
          <a:xfrm>
            <a:off x="5708204" y="2637158"/>
            <a:ext cx="5837802" cy="1938992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FC000"/>
                </a:solidFill>
                <a:latin typeface="Arial Rounded MT Bold" panose="020F0704030504030204" pitchFamily="34" charset="77"/>
              </a:rPr>
              <a:t>Service users’ needs are met: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 Rounded MT Bold" panose="020F0704030504030204" pitchFamily="34" charset="77"/>
              </a:rPr>
              <a:t>Appropriate care or treatment such as mobility aids provided, or dietary requirements met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 Rounded MT Bold" panose="020F0704030504030204" pitchFamily="34" charset="77"/>
              </a:rPr>
              <a:t>Results in good/improving physical or mental health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02216A-B133-424B-9596-7BC33B14B845}"/>
              </a:ext>
            </a:extLst>
          </p:cNvPr>
          <p:cNvSpPr txBox="1"/>
          <p:nvPr/>
        </p:nvSpPr>
        <p:spPr>
          <a:xfrm>
            <a:off x="5708204" y="4749187"/>
            <a:ext cx="5837802" cy="1938992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7030A0"/>
                </a:solidFill>
                <a:latin typeface="Arial Rounded MT Bold" panose="020F0704030504030204" pitchFamily="34" charset="77"/>
              </a:rPr>
              <a:t>Trust: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 Rounded MT Bold" panose="020F0704030504030204" pitchFamily="34" charset="77"/>
              </a:rPr>
              <a:t>Reassured that service providers will not harm them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 Rounded MT Bold" panose="020F0704030504030204" pitchFamily="34" charset="77"/>
              </a:rPr>
              <a:t>Confident that service providers have service users best interests in mind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 Rounded MT Bold" panose="020F0704030504030204" pitchFamily="34" charset="77"/>
              </a:rPr>
              <a:t>Confident in the care they receive</a:t>
            </a:r>
          </a:p>
        </p:txBody>
      </p:sp>
    </p:spTree>
    <p:extLst>
      <p:ext uri="{BB962C8B-B14F-4D97-AF65-F5344CB8AC3E}">
        <p14:creationId xmlns:p14="http://schemas.microsoft.com/office/powerpoint/2010/main" val="371074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A09387-D266-F444-AB96-68BA3FB7F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>
                <a:solidFill>
                  <a:schemeClr val="tx1"/>
                </a:solidFill>
                <a:latin typeface="Arial Rounded MT Bold" panose="020F0704030504030204" pitchFamily="34" charset="77"/>
              </a:rPr>
              <a:t>The Benefits to Service Users When Rights are Maintained…</a:t>
            </a:r>
            <a:endParaRPr lang="en-US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CDDCC6-7FD9-2446-94D6-5EB12509B518}"/>
              </a:ext>
            </a:extLst>
          </p:cNvPr>
          <p:cNvSpPr txBox="1"/>
          <p:nvPr/>
        </p:nvSpPr>
        <p:spPr>
          <a:xfrm>
            <a:off x="677334" y="1930400"/>
            <a:ext cx="9767889" cy="1569660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latin typeface="Arial Rounded MT Bold" panose="020F0704030504030204" pitchFamily="34" charset="77"/>
              </a:rPr>
              <a:t>Task:</a:t>
            </a:r>
            <a:r>
              <a:rPr lang="en-US" sz="2400" dirty="0">
                <a:latin typeface="Arial Rounded MT Bold" panose="020F0704030504030204" pitchFamily="34" charset="77"/>
              </a:rPr>
              <a:t> For the exam, you will need to give examples of the benefits service users will get when their Rights are maintained. On your flashcards, write down an example of a benefit a service user will receive when that Right is maintained.</a:t>
            </a:r>
            <a:endParaRPr lang="en-US" sz="2400" b="1" u="sng" dirty="0">
              <a:solidFill>
                <a:srgbClr val="00B050"/>
              </a:solidFill>
              <a:latin typeface="Arial Rounded MT Bold" panose="020F0704030504030204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15B9DC-4893-154E-B0C1-A566C062D1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290" t="20100" r="17994" b="42288"/>
          <a:stretch/>
        </p:blipFill>
        <p:spPr>
          <a:xfrm>
            <a:off x="2333768" y="3766781"/>
            <a:ext cx="4394578" cy="25794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C744B1-9F75-7A4D-B028-A5F38B9D37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123" t="14483" r="18764" b="18460"/>
          <a:stretch/>
        </p:blipFill>
        <p:spPr>
          <a:xfrm>
            <a:off x="9926021" y="1480516"/>
            <a:ext cx="833438" cy="899767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25A28DD-CC1D-454D-8CC0-D1093E86B6AA}"/>
              </a:ext>
            </a:extLst>
          </p:cNvPr>
          <p:cNvCxnSpPr>
            <a:cxnSpLocks/>
          </p:cNvCxnSpPr>
          <p:nvPr/>
        </p:nvCxnSpPr>
        <p:spPr>
          <a:xfrm flipH="1">
            <a:off x="5732061" y="3500060"/>
            <a:ext cx="2524835" cy="2095522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2154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81C26-5309-2B4C-AA03-5AE39382D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77"/>
              </a:rPr>
              <a:t>Homework…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4E15EF-7892-6147-9E9A-21D4FCC4D3B0}"/>
              </a:ext>
            </a:extLst>
          </p:cNvPr>
          <p:cNvSpPr txBox="1"/>
          <p:nvPr/>
        </p:nvSpPr>
        <p:spPr>
          <a:xfrm>
            <a:off x="677334" y="1657445"/>
            <a:ext cx="9767889" cy="4524315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 Rounded MT Bold" panose="020F0704030504030204" pitchFamily="34" charset="77"/>
              </a:rPr>
              <a:t>We have now completed all the content you need to know for the exams LO1 section. Next week, you will be having a End of Topic Test on all the things we have learnt about in this LO:</a:t>
            </a:r>
          </a:p>
          <a:p>
            <a:pPr algn="ctr"/>
            <a:endParaRPr lang="en-US" sz="2400" dirty="0">
              <a:latin typeface="Arial Rounded MT Bold" panose="020F0704030504030204" pitchFamily="34" charset="77"/>
            </a:endParaRPr>
          </a:p>
          <a:p>
            <a:pPr algn="ctr"/>
            <a:r>
              <a:rPr lang="en-US" sz="2400" dirty="0">
                <a:latin typeface="Arial Rounded MT Bold" panose="020F0704030504030204" pitchFamily="34" charset="77"/>
              </a:rPr>
              <a:t>- Example of Health Care and Social Care settings</a:t>
            </a:r>
          </a:p>
          <a:p>
            <a:pPr marL="342900" indent="-342900" algn="ctr">
              <a:buFontTx/>
              <a:buChar char="-"/>
            </a:pPr>
            <a:r>
              <a:rPr lang="en-US" sz="2400" dirty="0">
                <a:latin typeface="Arial Rounded MT Bold" panose="020F0704030504030204" pitchFamily="34" charset="77"/>
              </a:rPr>
              <a:t>Rights</a:t>
            </a:r>
          </a:p>
          <a:p>
            <a:pPr marL="342900" indent="-342900" algn="ctr">
              <a:buFontTx/>
              <a:buChar char="-"/>
            </a:pPr>
            <a:r>
              <a:rPr lang="en-US" sz="2400" dirty="0">
                <a:latin typeface="Arial Rounded MT Bold" panose="020F0704030504030204" pitchFamily="34" charset="77"/>
              </a:rPr>
              <a:t>How Rights are maintained</a:t>
            </a:r>
          </a:p>
          <a:p>
            <a:pPr marL="342900" indent="-342900" algn="ctr">
              <a:buFontTx/>
              <a:buChar char="-"/>
            </a:pPr>
            <a:r>
              <a:rPr lang="en-US" sz="2400" dirty="0">
                <a:latin typeface="Arial Rounded MT Bold" panose="020F0704030504030204" pitchFamily="34" charset="77"/>
              </a:rPr>
              <a:t>The benefits to service users when Rights are maintained</a:t>
            </a:r>
          </a:p>
          <a:p>
            <a:pPr marL="342900" indent="-342900" algn="ctr">
              <a:buFontTx/>
              <a:buChar char="-"/>
            </a:pPr>
            <a:endParaRPr lang="en-US" sz="2400" dirty="0">
              <a:latin typeface="Arial Rounded MT Bold" panose="020F0704030504030204" pitchFamily="34" charset="77"/>
            </a:endParaRPr>
          </a:p>
          <a:p>
            <a:pPr algn="ctr"/>
            <a:r>
              <a:rPr lang="en-US" sz="2400" dirty="0">
                <a:latin typeface="Arial Rounded MT Bold" panose="020F0704030504030204" pitchFamily="34" charset="77"/>
              </a:rPr>
              <a:t>Your Homework is to revise for this test.</a:t>
            </a:r>
          </a:p>
          <a:p>
            <a:pPr algn="ctr"/>
            <a:endParaRPr lang="en-US" sz="2400" dirty="0">
              <a:latin typeface="Arial Rounded MT Bold" panose="020F0704030504030204" pitchFamily="34" charset="77"/>
            </a:endParaRPr>
          </a:p>
          <a:p>
            <a:pPr algn="ctr"/>
            <a:r>
              <a:rPr lang="en-US" sz="2400" dirty="0">
                <a:solidFill>
                  <a:srgbClr val="FF0000"/>
                </a:solidFill>
                <a:latin typeface="Arial Rounded MT Bold" panose="020F0704030504030204" pitchFamily="34" charset="77"/>
              </a:rPr>
              <a:t>Due: Monday 14</a:t>
            </a:r>
            <a:r>
              <a:rPr lang="en-US" sz="2400" baseline="30000" dirty="0">
                <a:solidFill>
                  <a:srgbClr val="FF0000"/>
                </a:solidFill>
                <a:latin typeface="Arial Rounded MT Bold" panose="020F0704030504030204" pitchFamily="34" charset="77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Arial Rounded MT Bold" panose="020F0704030504030204" pitchFamily="34" charset="77"/>
              </a:rPr>
              <a:t> November</a:t>
            </a:r>
          </a:p>
        </p:txBody>
      </p:sp>
    </p:spTree>
    <p:extLst>
      <p:ext uri="{BB962C8B-B14F-4D97-AF65-F5344CB8AC3E}">
        <p14:creationId xmlns:p14="http://schemas.microsoft.com/office/powerpoint/2010/main" val="367515122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2D8557C7E9BF48A70546F34F002F81" ma:contentTypeVersion="17" ma:contentTypeDescription="Create a new document." ma:contentTypeScope="" ma:versionID="7e982bbb9e5f128537c8fcfbe5c1b7d5">
  <xsd:schema xmlns:xsd="http://www.w3.org/2001/XMLSchema" xmlns:xs="http://www.w3.org/2001/XMLSchema" xmlns:p="http://schemas.microsoft.com/office/2006/metadata/properties" xmlns:ns2="fd14370a-f69f-41da-a060-1bb92659acc1" xmlns:ns3="a411fa01-4124-4897-87b9-fd5e72c12dc0" targetNamespace="http://schemas.microsoft.com/office/2006/metadata/properties" ma:root="true" ma:fieldsID="420b649b45dd368ff55402d3d345bb27" ns2:_="" ns3:_="">
    <xsd:import namespace="fd14370a-f69f-41da-a060-1bb92659acc1"/>
    <xsd:import namespace="a411fa01-4124-4897-87b9-fd5e72c12dc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14370a-f69f-41da-a060-1bb92659ac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bbcc537-310e-435b-9a50-6738060a6c7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11fa01-4124-4897-87b9-fd5e72c12dc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41454c9-8179-4e2d-8721-546f51bf6c7b}" ma:internalName="TaxCatchAll" ma:showField="CatchAllData" ma:web="a411fa01-4124-4897-87b9-fd5e72c12dc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d14370a-f69f-41da-a060-1bb92659acc1">
      <Terms xmlns="http://schemas.microsoft.com/office/infopath/2007/PartnerControls"/>
    </lcf76f155ced4ddcb4097134ff3c332f>
    <TaxCatchAll xmlns="a411fa01-4124-4897-87b9-fd5e72c12dc0" xsi:nil="true"/>
  </documentManagement>
</p:properties>
</file>

<file path=customXml/itemProps1.xml><?xml version="1.0" encoding="utf-8"?>
<ds:datastoreItem xmlns:ds="http://schemas.openxmlformats.org/officeDocument/2006/customXml" ds:itemID="{15FEA7C5-1AC9-4D93-9855-16C4F45FC9F2}"/>
</file>

<file path=customXml/itemProps2.xml><?xml version="1.0" encoding="utf-8"?>
<ds:datastoreItem xmlns:ds="http://schemas.openxmlformats.org/officeDocument/2006/customXml" ds:itemID="{0BF39516-CF71-4A07-ABD0-928568D1C9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37C7229-F230-495E-A53F-922DD14372F5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202c7301-83ed-4ce2-ad4b-c10bad3a0860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{5C49112D-C6D6-3F41-AA60-43CB02D48202}tf10001060</Template>
  <TotalTime>52</TotalTime>
  <Words>376</Words>
  <Application>Microsoft Office PowerPoint</Application>
  <PresentationFormat>Widescreen</PresentationFormat>
  <Paragraphs>44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Arial Rounded MT Bold</vt:lpstr>
      <vt:lpstr>Trebuchet MS</vt:lpstr>
      <vt:lpstr>Wingdings 3</vt:lpstr>
      <vt:lpstr>Facet</vt:lpstr>
      <vt:lpstr>Do Now…</vt:lpstr>
      <vt:lpstr>RO32: Principles of Care in Health and Social Care Settings</vt:lpstr>
      <vt:lpstr>Rights…</vt:lpstr>
      <vt:lpstr>How Service Providers Maintain Rights…</vt:lpstr>
      <vt:lpstr>The Benefits to Service Users When Rights are Maintained…</vt:lpstr>
      <vt:lpstr>The Benefits to Service Users When Rights are Maintained…</vt:lpstr>
      <vt:lpstr>Homework…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 Now…</dc:title>
  <dc:creator>sophie</dc:creator>
  <cp:lastModifiedBy>Dean Wilson</cp:lastModifiedBy>
  <cp:revision>7</cp:revision>
  <dcterms:created xsi:type="dcterms:W3CDTF">2022-10-06T20:27:13Z</dcterms:created>
  <dcterms:modified xsi:type="dcterms:W3CDTF">2023-07-05T11:09:19Z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0x010100BD2D8557C7E9BF48A70546F34F002F81</vt:lpwstr>
  </property>
</Properties>
</file>