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ABB4C9-DE8E-828E-8E13-3C74C78DBE70}" v="4" dt="2025-03-04T13:10:58.4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" Type="http://schemas.openxmlformats.org/officeDocument/2006/relationships/image" Target="../media/image1.jpeg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9.jpeg"/><Relationship Id="rId5" Type="http://schemas.openxmlformats.org/officeDocument/2006/relationships/image" Target="../media/image4.png"/><Relationship Id="rId15" Type="http://schemas.openxmlformats.org/officeDocument/2006/relationships/image" Target="../media/image13.gif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4" Type="http://schemas.openxmlformats.org/officeDocument/2006/relationships/image" Target="../media/image3.png"/><Relationship Id="rId9" Type="http://schemas.openxmlformats.org/officeDocument/2006/relationships/image" Target="../media/image7.jpe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Portrait &amp; Identity - CHELSEY PATERSON / GCSE PHOTOGRAPHY">
            <a:extLst>
              <a:ext uri="{FF2B5EF4-FFF2-40B4-BE49-F238E27FC236}">
                <a16:creationId xmlns:a16="http://schemas.microsoft.com/office/drawing/2014/main" id="{C8316B63-C62F-7970-DDA7-F789FE073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289" y="4335488"/>
            <a:ext cx="1783644" cy="1263247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3939819"/>
              </p:ext>
            </p:extLst>
          </p:nvPr>
        </p:nvGraphicFramePr>
        <p:xfrm>
          <a:off x="-11724" y="-4094"/>
          <a:ext cx="12081165" cy="68967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16233">
                  <a:extLst>
                    <a:ext uri="{9D8B030D-6E8A-4147-A177-3AD203B41FA5}">
                      <a16:colId xmlns:a16="http://schemas.microsoft.com/office/drawing/2014/main" val="219666913"/>
                    </a:ext>
                  </a:extLst>
                </a:gridCol>
                <a:gridCol w="2416233">
                  <a:extLst>
                    <a:ext uri="{9D8B030D-6E8A-4147-A177-3AD203B41FA5}">
                      <a16:colId xmlns:a16="http://schemas.microsoft.com/office/drawing/2014/main" val="3618932778"/>
                    </a:ext>
                  </a:extLst>
                </a:gridCol>
                <a:gridCol w="2416233">
                  <a:extLst>
                    <a:ext uri="{9D8B030D-6E8A-4147-A177-3AD203B41FA5}">
                      <a16:colId xmlns:a16="http://schemas.microsoft.com/office/drawing/2014/main" val="1642777629"/>
                    </a:ext>
                  </a:extLst>
                </a:gridCol>
                <a:gridCol w="2416233">
                  <a:extLst>
                    <a:ext uri="{9D8B030D-6E8A-4147-A177-3AD203B41FA5}">
                      <a16:colId xmlns:a16="http://schemas.microsoft.com/office/drawing/2014/main" val="2844465808"/>
                    </a:ext>
                  </a:extLst>
                </a:gridCol>
                <a:gridCol w="2416233">
                  <a:extLst>
                    <a:ext uri="{9D8B030D-6E8A-4147-A177-3AD203B41FA5}">
                      <a16:colId xmlns:a16="http://schemas.microsoft.com/office/drawing/2014/main" val="3993551180"/>
                    </a:ext>
                  </a:extLst>
                </a:gridCol>
              </a:tblGrid>
              <a:tr h="237788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8480322"/>
                  </a:ext>
                </a:extLst>
              </a:tr>
              <a:tr h="876061">
                <a:tc>
                  <a:txBody>
                    <a:bodyPr/>
                    <a:lstStyle/>
                    <a:p>
                      <a:r>
                        <a:rPr lang="en-GB" sz="1100" baseline="0" dirty="0"/>
                        <a:t>WEEK 1 - 6/1/25 </a:t>
                      </a:r>
                      <a:r>
                        <a:rPr lang="en-GB" sz="1100" dirty="0"/>
                        <a:t>Choose</a:t>
                      </a:r>
                      <a:r>
                        <a:rPr lang="en-GB" sz="1100" baseline="0" dirty="0"/>
                        <a:t> your question from the 7 on the paper</a:t>
                      </a:r>
                      <a:endParaRPr lang="en-GB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100" baseline="0" dirty="0"/>
                        <a:t>WEEK 1 - </a:t>
                      </a: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latin typeface="Century Gothic"/>
                        </a:rPr>
                        <a:t>6/1/25</a:t>
                      </a:r>
                      <a:r>
                        <a:rPr lang="en-GB" sz="1100" baseline="0" dirty="0"/>
                        <a:t>  </a:t>
                      </a:r>
                      <a:r>
                        <a:rPr lang="en-GB" sz="1100" dirty="0"/>
                        <a:t>Create a Mood board / Mind map of general ideas</a:t>
                      </a:r>
                      <a:endParaRPr lang="en-US" sz="11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dirty="0"/>
                        <a:t>WEEK 2,3,4 and 5  – 13/1/25 20/1/25 27/1/25 3/2/25</a:t>
                      </a:r>
                      <a:r>
                        <a:rPr lang="en-GB" sz="1100" baseline="0" dirty="0"/>
                        <a:t> </a:t>
                      </a:r>
                      <a:r>
                        <a:rPr lang="en-GB" sz="1100" dirty="0"/>
                        <a:t>Create 3</a:t>
                      </a:r>
                      <a:r>
                        <a:rPr lang="en-GB" sz="1100" baseline="0" dirty="0"/>
                        <a:t> double research pages on your chosen artists and create your own work based on these photographers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(Mock exams will be in some lessons starting 3/2/25)</a:t>
                      </a:r>
                      <a:endParaRPr lang="en-GB" b="0" i="0" u="none" strike="noStrike" noProof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9218265"/>
                  </a:ext>
                </a:extLst>
              </a:tr>
              <a:tr h="2377880"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endParaRPr lang="en-GB" sz="1600" dirty="0"/>
                    </a:p>
                    <a:p>
                      <a:endParaRPr lang="en-GB" sz="1600" dirty="0"/>
                    </a:p>
                    <a:p>
                      <a:endParaRPr lang="en-GB" sz="1600" dirty="0"/>
                    </a:p>
                    <a:p>
                      <a:endParaRPr lang="en-GB" sz="1600" dirty="0"/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65160"/>
                  </a:ext>
                </a:extLst>
              </a:tr>
              <a:tr h="1226178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dirty="0"/>
                        <a:t>WEEK</a:t>
                      </a:r>
                      <a:r>
                        <a:rPr lang="en-GB" sz="1100" baseline="0" dirty="0"/>
                        <a:t> 6 – 10/2/25 </a:t>
                      </a:r>
                      <a:r>
                        <a:rPr lang="en-GB" sz="1100" dirty="0"/>
                        <a:t>Create a mind-map and/or a Venn diagram to compare the different artists/photographers 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latin typeface="Century Gothic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(Mock exams will be in some lessons starting 3/2/25)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WEEKS</a:t>
                      </a:r>
                      <a:r>
                        <a:rPr lang="en-GB" sz="1100" baseline="0" dirty="0"/>
                        <a:t> 7 and 8  24/2/25 3/3/25 </a:t>
                      </a:r>
                      <a:r>
                        <a:rPr lang="en-GB" sz="1100" dirty="0"/>
                        <a:t>Take more photographs based on the</a:t>
                      </a:r>
                      <a:r>
                        <a:rPr lang="en-GB" sz="1100" baseline="0" dirty="0"/>
                        <a:t> ideas developed in the diagram – experiment in different ways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WEEK 9</a:t>
                      </a:r>
                      <a:r>
                        <a:rPr lang="en-GB" sz="1100" baseline="0" dirty="0"/>
                        <a:t> and 10 </a:t>
                      </a:r>
                      <a:r>
                        <a:rPr lang="en-GB" sz="1100" dirty="0"/>
                        <a:t> 10/3/25 17/3/25 Develop these ideas further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WEEK 11</a:t>
                      </a:r>
                      <a:r>
                        <a:rPr lang="en-GB" sz="1100" baseline="0" dirty="0"/>
                        <a:t> 24/3/25 </a:t>
                      </a:r>
                      <a:r>
                        <a:rPr lang="en-GB" sz="1100" dirty="0"/>
                        <a:t>Sketch out your ideas</a:t>
                      </a:r>
                      <a:r>
                        <a:rPr lang="en-GB" sz="1100" baseline="0" dirty="0"/>
                        <a:t> for your final piece and annotate these 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/>
                        <a:t>WEEK 31/3/25 and the Easter break  -</a:t>
                      </a:r>
                      <a:r>
                        <a:rPr lang="en-GB" sz="1100" dirty="0"/>
                        <a:t> Try out ideas for your final piece in different ways and write about these</a:t>
                      </a:r>
                    </a:p>
                    <a:p>
                      <a:r>
                        <a:rPr lang="en-GB" sz="1100" b="1" dirty="0"/>
                        <a:t>You will do the 10 hour final exam starting on the 28th April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7436447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054" t="547" r="-2054" b="25600"/>
          <a:stretch/>
        </p:blipFill>
        <p:spPr>
          <a:xfrm>
            <a:off x="-2687" y="3232962"/>
            <a:ext cx="1245114" cy="132181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/>
          <a:srcRect l="35300" b="3875"/>
          <a:stretch/>
        </p:blipFill>
        <p:spPr>
          <a:xfrm>
            <a:off x="7257151" y="3289070"/>
            <a:ext cx="2336499" cy="2086493"/>
          </a:xfrm>
          <a:prstGeom prst="rect">
            <a:avLst/>
          </a:prstGeom>
        </p:spPr>
      </p:pic>
      <p:pic>
        <p:nvPicPr>
          <p:cNvPr id="16" name="Picture 5" descr="Diagram&#10;&#10;Description automatically generated">
            <a:extLst>
              <a:ext uri="{FF2B5EF4-FFF2-40B4-BE49-F238E27FC236}">
                <a16:creationId xmlns:a16="http://schemas.microsoft.com/office/drawing/2014/main" id="{9E78C4EF-F4DB-212D-538B-EFC9B055F0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19017" y="4218616"/>
            <a:ext cx="900387" cy="1331474"/>
          </a:xfrm>
          <a:prstGeom prst="rect">
            <a:avLst/>
          </a:prstGeom>
        </p:spPr>
      </p:pic>
      <p:pic>
        <p:nvPicPr>
          <p:cNvPr id="4" name="Picture 3" descr="A white paper with black text&#10;&#10;Description automatically generated">
            <a:extLst>
              <a:ext uri="{FF2B5EF4-FFF2-40B4-BE49-F238E27FC236}">
                <a16:creationId xmlns:a16="http://schemas.microsoft.com/office/drawing/2014/main" id="{5BE45C8A-4B07-9BBD-9E6E-8073494CE9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9573" y="42860"/>
            <a:ext cx="1633539" cy="2283620"/>
          </a:xfrm>
          <a:prstGeom prst="rect">
            <a:avLst/>
          </a:prstGeom>
        </p:spPr>
      </p:pic>
      <p:pic>
        <p:nvPicPr>
          <p:cNvPr id="5" name="Picture 4" descr="Picture">
            <a:extLst>
              <a:ext uri="{FF2B5EF4-FFF2-40B4-BE49-F238E27FC236}">
                <a16:creationId xmlns:a16="http://schemas.microsoft.com/office/drawing/2014/main" id="{3B3BAC24-CFEB-FC45-89EB-FC247AED11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21844" y="5521"/>
            <a:ext cx="4238976" cy="2359622"/>
          </a:xfrm>
          <a:prstGeom prst="rect">
            <a:avLst/>
          </a:prstGeom>
        </p:spPr>
      </p:pic>
      <p:pic>
        <p:nvPicPr>
          <p:cNvPr id="17" name="Picture 16" descr="25 GCSE Photography inspiration ideas | photography sketchbook, photography  inspiration, a level art">
            <a:extLst>
              <a:ext uri="{FF2B5EF4-FFF2-40B4-BE49-F238E27FC236}">
                <a16:creationId xmlns:a16="http://schemas.microsoft.com/office/drawing/2014/main" id="{6BC1A2DA-2F29-C6FF-5348-81EDE7DF78D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59384" y="-9525"/>
            <a:ext cx="2600677" cy="1782938"/>
          </a:xfrm>
          <a:prstGeom prst="rect">
            <a:avLst/>
          </a:prstGeom>
        </p:spPr>
      </p:pic>
      <p:pic>
        <p:nvPicPr>
          <p:cNvPr id="18" name="Picture 17" descr="33 Photography ideas in 2024 | gcse art sketchbook, a level art sketchbook,  photography sketchbook">
            <a:extLst>
              <a:ext uri="{FF2B5EF4-FFF2-40B4-BE49-F238E27FC236}">
                <a16:creationId xmlns:a16="http://schemas.microsoft.com/office/drawing/2014/main" id="{934D3880-24EB-E244-C344-5460ECD3101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50289" y="432"/>
            <a:ext cx="2983088" cy="2228690"/>
          </a:xfrm>
          <a:prstGeom prst="rect">
            <a:avLst/>
          </a:prstGeom>
        </p:spPr>
      </p:pic>
      <p:pic>
        <p:nvPicPr>
          <p:cNvPr id="7" name="Picture 11">
            <a:extLst>
              <a:ext uri="{FF2B5EF4-FFF2-40B4-BE49-F238E27FC236}">
                <a16:creationId xmlns:a16="http://schemas.microsoft.com/office/drawing/2014/main" id="{CFCBD066-3C2B-28B4-D1BD-A2F027A37B55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59" r="50801" b="1519"/>
          <a:stretch/>
        </p:blipFill>
        <p:spPr>
          <a:xfrm>
            <a:off x="11222554" y="1339464"/>
            <a:ext cx="848464" cy="1029087"/>
          </a:xfrm>
          <a:prstGeom prst="rect">
            <a:avLst/>
          </a:prstGeom>
        </p:spPr>
      </p:pic>
      <p:pic>
        <p:nvPicPr>
          <p:cNvPr id="20" name="Picture 19" descr="Photography Experiments - Art with Miss Wilson">
            <a:extLst>
              <a:ext uri="{FF2B5EF4-FFF2-40B4-BE49-F238E27FC236}">
                <a16:creationId xmlns:a16="http://schemas.microsoft.com/office/drawing/2014/main" id="{EF4ACCA1-73CD-54E7-8B80-4BAE7E44BBD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422159" y="3283681"/>
            <a:ext cx="3266641" cy="1549454"/>
          </a:xfrm>
          <a:prstGeom prst="rect">
            <a:avLst/>
          </a:prstGeom>
        </p:spPr>
      </p:pic>
      <p:pic>
        <p:nvPicPr>
          <p:cNvPr id="21" name="Picture 20" descr="St Gabriel's - GCSE Art Exam Gallery 2018">
            <a:extLst>
              <a:ext uri="{FF2B5EF4-FFF2-40B4-BE49-F238E27FC236}">
                <a16:creationId xmlns:a16="http://schemas.microsoft.com/office/drawing/2014/main" id="{06B18B26-5236-28F7-DD31-ECAFF9F48B6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724777" y="3427511"/>
            <a:ext cx="2742445" cy="2978"/>
          </a:xfrm>
          <a:prstGeom prst="rect">
            <a:avLst/>
          </a:prstGeom>
        </p:spPr>
      </p:pic>
      <p:pic>
        <p:nvPicPr>
          <p:cNvPr id="22" name="Picture 21" descr="A collage of photos of people and animals&#10;&#10;Description automatically generated">
            <a:extLst>
              <a:ext uri="{FF2B5EF4-FFF2-40B4-BE49-F238E27FC236}">
                <a16:creationId xmlns:a16="http://schemas.microsoft.com/office/drawing/2014/main" id="{8E1234E6-DD20-2D73-FF9D-776D9FBEB11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31838" y="3274577"/>
            <a:ext cx="1633163" cy="1281716"/>
          </a:xfrm>
          <a:prstGeom prst="rect">
            <a:avLst/>
          </a:prstGeom>
        </p:spPr>
      </p:pic>
      <p:pic>
        <p:nvPicPr>
          <p:cNvPr id="23" name="Picture 22" descr="Year 11 Final piece | photography">
            <a:extLst>
              <a:ext uri="{FF2B5EF4-FFF2-40B4-BE49-F238E27FC236}">
                <a16:creationId xmlns:a16="http://schemas.microsoft.com/office/drawing/2014/main" id="{058A1B94-8443-8A16-6F93-327E7449899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600032" y="4102939"/>
            <a:ext cx="1057635" cy="1470085"/>
          </a:xfrm>
          <a:prstGeom prst="rect">
            <a:avLst/>
          </a:prstGeom>
        </p:spPr>
      </p:pic>
      <p:pic>
        <p:nvPicPr>
          <p:cNvPr id="24" name="Picture 23" descr="82 2024 Exam theme - Fragmentation ideas | art photography, a level art,  collage art">
            <a:extLst>
              <a:ext uri="{FF2B5EF4-FFF2-40B4-BE49-F238E27FC236}">
                <a16:creationId xmlns:a16="http://schemas.microsoft.com/office/drawing/2014/main" id="{B168BA26-B8EE-09A4-781D-EFBACA46E4D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208588" y="4333335"/>
            <a:ext cx="859767" cy="1210575"/>
          </a:xfrm>
          <a:prstGeom prst="rect">
            <a:avLst/>
          </a:prstGeom>
        </p:spPr>
      </p:pic>
      <p:pic>
        <p:nvPicPr>
          <p:cNvPr id="25" name="Picture 24" descr="1114 Bulb Ideas Venn Diagram Powerpoint ...">
            <a:extLst>
              <a:ext uri="{FF2B5EF4-FFF2-40B4-BE49-F238E27FC236}">
                <a16:creationId xmlns:a16="http://schemas.microsoft.com/office/drawing/2014/main" id="{F95189ED-9698-34B7-F99D-CA7E99F2C057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239419" y="3295828"/>
            <a:ext cx="1057996" cy="841437"/>
          </a:xfrm>
          <a:prstGeom prst="rect">
            <a:avLst/>
          </a:prstGeom>
        </p:spPr>
      </p:pic>
      <p:pic>
        <p:nvPicPr>
          <p:cNvPr id="26" name="Picture 25" descr="Pin page">
            <a:extLst>
              <a:ext uri="{FF2B5EF4-FFF2-40B4-BE49-F238E27FC236}">
                <a16:creationId xmlns:a16="http://schemas.microsoft.com/office/drawing/2014/main" id="{F1188B8D-A9DE-4B0B-8E4D-0E669831B08F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336211" y="4593259"/>
            <a:ext cx="2743199" cy="978273"/>
          </a:xfrm>
          <a:prstGeom prst="rect">
            <a:avLst/>
          </a:prstGeom>
        </p:spPr>
      </p:pic>
      <p:pic>
        <p:nvPicPr>
          <p:cNvPr id="27" name="Picture 26" descr="KS3 Mini Art &amp; Photography Project – The Art Teacher">
            <a:extLst>
              <a:ext uri="{FF2B5EF4-FFF2-40B4-BE49-F238E27FC236}">
                <a16:creationId xmlns:a16="http://schemas.microsoft.com/office/drawing/2014/main" id="{D7237477-065F-1491-3D43-C7F372BCF7DC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702060" y="3237909"/>
            <a:ext cx="1578634" cy="1201690"/>
          </a:xfrm>
          <a:prstGeom prst="rect">
            <a:avLst/>
          </a:prstGeom>
        </p:spPr>
      </p:pic>
      <p:pic>
        <p:nvPicPr>
          <p:cNvPr id="28" name="Picture 27" descr="Photo Album">
            <a:extLst>
              <a:ext uri="{FF2B5EF4-FFF2-40B4-BE49-F238E27FC236}">
                <a16:creationId xmlns:a16="http://schemas.microsoft.com/office/drawing/2014/main" id="{BA5C8025-8F57-B589-82AC-C5C265CDF2A5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428425" y="4599047"/>
            <a:ext cx="1469187" cy="995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8991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411fa01-4124-4897-87b9-fd5e72c12dc0">
      <UserInfo>
        <DisplayName/>
        <AccountId xsi:nil="true"/>
        <AccountType/>
      </UserInfo>
    </SharedWithUsers>
    <lcf76f155ced4ddcb4097134ff3c332f xmlns="fd14370a-f69f-41da-a060-1bb92659acc1">
      <Terms xmlns="http://schemas.microsoft.com/office/infopath/2007/PartnerControls"/>
    </lcf76f155ced4ddcb4097134ff3c332f>
    <TaxCatchAll xmlns="a411fa01-4124-4897-87b9-fd5e72c12dc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D2D8557C7E9BF48A70546F34F002F81" ma:contentTypeVersion="17" ma:contentTypeDescription="Create a new document." ma:contentTypeScope="" ma:versionID="7e982bbb9e5f128537c8fcfbe5c1b7d5">
  <xsd:schema xmlns:xsd="http://www.w3.org/2001/XMLSchema" xmlns:xs="http://www.w3.org/2001/XMLSchema" xmlns:p="http://schemas.microsoft.com/office/2006/metadata/properties" xmlns:ns2="fd14370a-f69f-41da-a060-1bb92659acc1" xmlns:ns3="a411fa01-4124-4897-87b9-fd5e72c12dc0" targetNamespace="http://schemas.microsoft.com/office/2006/metadata/properties" ma:root="true" ma:fieldsID="420b649b45dd368ff55402d3d345bb27" ns2:_="" ns3:_="">
    <xsd:import namespace="fd14370a-f69f-41da-a060-1bb92659acc1"/>
    <xsd:import namespace="a411fa01-4124-4897-87b9-fd5e72c12dc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14370a-f69f-41da-a060-1bb92659ac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bbcc537-310e-435b-9a50-6738060a6c7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11fa01-4124-4897-87b9-fd5e72c12dc0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41454c9-8179-4e2d-8721-546f51bf6c7b}" ma:internalName="TaxCatchAll" ma:showField="CatchAllData" ma:web="a411fa01-4124-4897-87b9-fd5e72c12dc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765FAC4-307C-4731-AD84-2E6B61BEABCC}">
  <ds:schemaRefs>
    <ds:schemaRef ds:uri="http://schemas.microsoft.com/office/2006/metadata/properties"/>
    <ds:schemaRef ds:uri="http://schemas.microsoft.com/office/infopath/2007/PartnerControls"/>
    <ds:schemaRef ds:uri="a411fa01-4124-4897-87b9-fd5e72c12dc0"/>
    <ds:schemaRef ds:uri="fd14370a-f69f-41da-a060-1bb92659acc1"/>
  </ds:schemaRefs>
</ds:datastoreItem>
</file>

<file path=customXml/itemProps2.xml><?xml version="1.0" encoding="utf-8"?>
<ds:datastoreItem xmlns:ds="http://schemas.openxmlformats.org/officeDocument/2006/customXml" ds:itemID="{7D3363A4-F5D2-496B-BAC8-A3109EC7B81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0B43E5-35F9-4D7D-8902-2C05E6D1BE1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 </cp:lastModifiedBy>
  <cp:revision>8</cp:revision>
  <dcterms:created xsi:type="dcterms:W3CDTF">2013-07-15T20:26:40Z</dcterms:created>
  <dcterms:modified xsi:type="dcterms:W3CDTF">2025-03-04T13:17:30Z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0x010100BD2D8557C7E9BF48A70546F34F002F81</vt:lpwstr>
  </property>
  <property fmtid="{D5CDD505-2E9C-101B-9397-08002B2CF9AE}" pid="3" name="_SourceUrl">
    <vt:lpwstr/>
  </property>
  <property fmtid="{D5CDD505-2E9C-101B-9397-08002B2CF9AE}" pid="4" name="_SharedFileIndex">
    <vt:lpwstr/>
  </property>
  <property fmtid="{D5CDD505-2E9C-101B-9397-08002B2CF9AE}" pid="5" name="ComplianceAssetId">
    <vt:lpwstr/>
  </property>
  <property fmtid="{D5CDD505-2E9C-101B-9397-08002B2CF9AE}" pid="6" name="_ExtendedDescription">
    <vt:lpwstr/>
  </property>
  <property fmtid="{D5CDD505-2E9C-101B-9397-08002B2CF9AE}" pid="7" name="TriggerFlowInfo">
    <vt:lpwstr/>
  </property>
  <property fmtid="{D5CDD505-2E9C-101B-9397-08002B2CF9AE}" pid="8" name="MediaServiceImageTags">
    <vt:lpwstr/>
  </property>
</Properties>
</file>