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5A15A67-8975-9A72-1521-D0F2D0830413}" v="4" dt="2025-03-04T13:11:28.5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17" Type="http://schemas.openxmlformats.org/officeDocument/2006/relationships/image" Target="../media/image15.jpeg"/><Relationship Id="rId2" Type="http://schemas.openxmlformats.org/officeDocument/2006/relationships/image" Target="../media/image1.png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jpeg"/><Relationship Id="rId4" Type="http://schemas.openxmlformats.org/officeDocument/2006/relationships/image" Target="../media/image3.png"/><Relationship Id="rId9" Type="http://schemas.openxmlformats.org/officeDocument/2006/relationships/image" Target="../media/image7.jpe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A sketchbook with a picture of a person&#10;&#10;Description automatically generated">
            <a:extLst>
              <a:ext uri="{FF2B5EF4-FFF2-40B4-BE49-F238E27FC236}">
                <a16:creationId xmlns:a16="http://schemas.microsoft.com/office/drawing/2014/main" id="{266B2D15-3A1D-DE30-9264-152D60BAA5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4121" y="3293609"/>
            <a:ext cx="2247900" cy="1685925"/>
          </a:xfrm>
          <a:prstGeom prst="rect">
            <a:avLst/>
          </a:prstGeom>
        </p:spPr>
      </p:pic>
      <p:pic>
        <p:nvPicPr>
          <p:cNvPr id="19" name="Picture 18" descr="Portrait &amp; Identity - CHELSEY PATERSON / GCSE PHOTOGRAPHY">
            <a:extLst>
              <a:ext uri="{FF2B5EF4-FFF2-40B4-BE49-F238E27FC236}">
                <a16:creationId xmlns:a16="http://schemas.microsoft.com/office/drawing/2014/main" id="{C8316B63-C62F-7970-DDA7-F789FE0737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289" y="4335488"/>
            <a:ext cx="1783644" cy="1263247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5570107"/>
              </p:ext>
            </p:extLst>
          </p:nvPr>
        </p:nvGraphicFramePr>
        <p:xfrm>
          <a:off x="-11724" y="-4094"/>
          <a:ext cx="12081165" cy="68967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16233">
                  <a:extLst>
                    <a:ext uri="{9D8B030D-6E8A-4147-A177-3AD203B41FA5}">
                      <a16:colId xmlns:a16="http://schemas.microsoft.com/office/drawing/2014/main" val="219666913"/>
                    </a:ext>
                  </a:extLst>
                </a:gridCol>
                <a:gridCol w="2416233">
                  <a:extLst>
                    <a:ext uri="{9D8B030D-6E8A-4147-A177-3AD203B41FA5}">
                      <a16:colId xmlns:a16="http://schemas.microsoft.com/office/drawing/2014/main" val="3618932778"/>
                    </a:ext>
                  </a:extLst>
                </a:gridCol>
                <a:gridCol w="2416233">
                  <a:extLst>
                    <a:ext uri="{9D8B030D-6E8A-4147-A177-3AD203B41FA5}">
                      <a16:colId xmlns:a16="http://schemas.microsoft.com/office/drawing/2014/main" val="1642777629"/>
                    </a:ext>
                  </a:extLst>
                </a:gridCol>
                <a:gridCol w="2416233">
                  <a:extLst>
                    <a:ext uri="{9D8B030D-6E8A-4147-A177-3AD203B41FA5}">
                      <a16:colId xmlns:a16="http://schemas.microsoft.com/office/drawing/2014/main" val="2844465808"/>
                    </a:ext>
                  </a:extLst>
                </a:gridCol>
                <a:gridCol w="2416233">
                  <a:extLst>
                    <a:ext uri="{9D8B030D-6E8A-4147-A177-3AD203B41FA5}">
                      <a16:colId xmlns:a16="http://schemas.microsoft.com/office/drawing/2014/main" val="3993551180"/>
                    </a:ext>
                  </a:extLst>
                </a:gridCol>
              </a:tblGrid>
              <a:tr h="237788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8480322"/>
                  </a:ext>
                </a:extLst>
              </a:tr>
              <a:tr h="876061">
                <a:tc>
                  <a:txBody>
                    <a:bodyPr/>
                    <a:lstStyle/>
                    <a:p>
                      <a:r>
                        <a:rPr lang="en-GB" sz="1100" baseline="0" dirty="0"/>
                        <a:t>WEEK 1 - 6/1/25 </a:t>
                      </a:r>
                      <a:r>
                        <a:rPr lang="en-GB" sz="1100" dirty="0"/>
                        <a:t>Choose</a:t>
                      </a:r>
                      <a:r>
                        <a:rPr lang="en-GB" sz="1100" baseline="0" dirty="0"/>
                        <a:t> your question from the 7 on the paper</a:t>
                      </a:r>
                      <a:endParaRPr lang="en-GB" sz="11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100" baseline="0" dirty="0"/>
                        <a:t>WEEK 1 - </a:t>
                      </a:r>
                      <a:r>
                        <a:rPr lang="en-GB" sz="1100" b="0" i="0" u="none" strike="noStrike" baseline="0" noProof="0" dirty="0">
                          <a:solidFill>
                            <a:srgbClr val="000000"/>
                          </a:solidFill>
                          <a:latin typeface="Century Gothic"/>
                        </a:rPr>
                        <a:t>6/1/25</a:t>
                      </a:r>
                      <a:r>
                        <a:rPr lang="en-GB" sz="1100" baseline="0" dirty="0"/>
                        <a:t>  </a:t>
                      </a:r>
                      <a:r>
                        <a:rPr lang="en-GB" sz="1100" dirty="0"/>
                        <a:t>Create a Mood board / Mind map of general ideas</a:t>
                      </a:r>
                      <a:endParaRPr lang="en-US" sz="11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dirty="0"/>
                        <a:t>WEEK 2,3,4 and 5  – 13/1/25 20/1/25 27/1/25 3/2/25</a:t>
                      </a:r>
                      <a:r>
                        <a:rPr lang="en-GB" sz="1100" baseline="0" dirty="0"/>
                        <a:t> </a:t>
                      </a:r>
                      <a:r>
                        <a:rPr lang="en-GB" sz="1100" dirty="0"/>
                        <a:t>Create 3</a:t>
                      </a:r>
                      <a:r>
                        <a:rPr lang="en-GB" sz="1100" baseline="0" dirty="0"/>
                        <a:t> double research pages on your chosen artists and create your own work based on these photographers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(Mock exams will be in some lessons starting 3/2/25)</a:t>
                      </a:r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9218265"/>
                  </a:ext>
                </a:extLst>
              </a:tr>
              <a:tr h="2377880"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endParaRPr lang="en-GB" sz="1600" dirty="0"/>
                    </a:p>
                    <a:p>
                      <a:endParaRPr lang="en-GB" sz="1600" dirty="0"/>
                    </a:p>
                    <a:p>
                      <a:endParaRPr lang="en-GB" sz="1600" dirty="0"/>
                    </a:p>
                    <a:p>
                      <a:endParaRPr lang="en-GB" sz="1600" dirty="0"/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665160"/>
                  </a:ext>
                </a:extLst>
              </a:tr>
              <a:tr h="1226178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dirty="0"/>
                        <a:t>WEEK</a:t>
                      </a:r>
                      <a:r>
                        <a:rPr lang="en-GB" sz="1100" baseline="0" dirty="0"/>
                        <a:t> 6 – 10/2/25 </a:t>
                      </a:r>
                      <a:r>
                        <a:rPr lang="en-GB" sz="1100" dirty="0"/>
                        <a:t>Create a mind-map and/or a Venn diagram to compare the different artists/photographers 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noProof="0" dirty="0">
                        <a:solidFill>
                          <a:srgbClr val="000000"/>
                        </a:solidFill>
                        <a:latin typeface="Century Gothic"/>
                      </a:endParaRPr>
                    </a:p>
                    <a:p>
                      <a:pPr lvl="0"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(Mock exams will be in some lessons starting 3/2/25)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WEEKS</a:t>
                      </a:r>
                      <a:r>
                        <a:rPr lang="en-GB" sz="1100" baseline="0" dirty="0"/>
                        <a:t> 7 and 8  24/2/25 3/3/25 </a:t>
                      </a:r>
                      <a:r>
                        <a:rPr lang="en-GB" sz="1100" dirty="0"/>
                        <a:t>Take more photographs based on the</a:t>
                      </a:r>
                      <a:r>
                        <a:rPr lang="en-GB" sz="1100" baseline="0" dirty="0"/>
                        <a:t> ideas developed in the diagram – experiment in different ways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WEEK 9</a:t>
                      </a:r>
                      <a:r>
                        <a:rPr lang="en-GB" sz="1100" baseline="0" dirty="0"/>
                        <a:t> and 10 </a:t>
                      </a:r>
                      <a:r>
                        <a:rPr lang="en-GB" sz="1100" dirty="0"/>
                        <a:t> 10/3/25 17/3/25 Develop these ideas further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WEEK 11</a:t>
                      </a:r>
                      <a:r>
                        <a:rPr lang="en-GB" sz="1100" baseline="0" dirty="0"/>
                        <a:t> 24/3/25 </a:t>
                      </a:r>
                      <a:r>
                        <a:rPr lang="en-GB" sz="1100" dirty="0"/>
                        <a:t>Sketch out your ideas</a:t>
                      </a:r>
                      <a:r>
                        <a:rPr lang="en-GB" sz="1100" baseline="0" dirty="0"/>
                        <a:t> for your final piece and annotate these 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/>
                        <a:t>WEEK 31/3/25 and the Easter break  -</a:t>
                      </a:r>
                      <a:r>
                        <a:rPr lang="en-GB" sz="1100" dirty="0"/>
                        <a:t> Try out ideas for your final piece in different ways and write about these</a:t>
                      </a:r>
                    </a:p>
                    <a:p>
                      <a:r>
                        <a:rPr lang="en-GB" sz="1100" b="1" dirty="0"/>
                        <a:t>You will do the 10 hour final exam starting on the 28th April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7436447"/>
                  </a:ext>
                </a:extLst>
              </a:tr>
            </a:tbl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l="2054" t="547" r="-2054" b="25600"/>
          <a:stretch/>
        </p:blipFill>
        <p:spPr>
          <a:xfrm>
            <a:off x="-2687" y="3232962"/>
            <a:ext cx="1245114" cy="1321814"/>
          </a:xfrm>
          <a:prstGeom prst="rect">
            <a:avLst/>
          </a:prstGeom>
        </p:spPr>
      </p:pic>
      <p:pic>
        <p:nvPicPr>
          <p:cNvPr id="16" name="Picture 5" descr="Diagram&#10;&#10;Description automatically generated">
            <a:extLst>
              <a:ext uri="{FF2B5EF4-FFF2-40B4-BE49-F238E27FC236}">
                <a16:creationId xmlns:a16="http://schemas.microsoft.com/office/drawing/2014/main" id="{9E78C4EF-F4DB-212D-538B-EFC9B055F0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419017" y="4218616"/>
            <a:ext cx="900387" cy="1331474"/>
          </a:xfrm>
          <a:prstGeom prst="rect">
            <a:avLst/>
          </a:prstGeom>
        </p:spPr>
      </p:pic>
      <p:pic>
        <p:nvPicPr>
          <p:cNvPr id="21" name="Picture 20" descr="St Gabriel's - GCSE Art Exam Gallery 2018">
            <a:extLst>
              <a:ext uri="{FF2B5EF4-FFF2-40B4-BE49-F238E27FC236}">
                <a16:creationId xmlns:a16="http://schemas.microsoft.com/office/drawing/2014/main" id="{06B18B26-5236-28F7-DD31-ECAFF9F48B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24777" y="3427511"/>
            <a:ext cx="2742445" cy="2978"/>
          </a:xfrm>
          <a:prstGeom prst="rect">
            <a:avLst/>
          </a:prstGeom>
        </p:spPr>
      </p:pic>
      <p:pic>
        <p:nvPicPr>
          <p:cNvPr id="25" name="Picture 24" descr="1114 Bulb Ideas Venn Diagram Powerpoint ...">
            <a:extLst>
              <a:ext uri="{FF2B5EF4-FFF2-40B4-BE49-F238E27FC236}">
                <a16:creationId xmlns:a16="http://schemas.microsoft.com/office/drawing/2014/main" id="{F95189ED-9698-34B7-F99D-CA7E99F2C05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39419" y="3295828"/>
            <a:ext cx="1057996" cy="841437"/>
          </a:xfrm>
          <a:prstGeom prst="rect">
            <a:avLst/>
          </a:prstGeom>
        </p:spPr>
      </p:pic>
      <p:pic>
        <p:nvPicPr>
          <p:cNvPr id="3" name="Picture 2" descr="GCSE Exam 2016 - Art with Miss Wilson">
            <a:extLst>
              <a:ext uri="{FF2B5EF4-FFF2-40B4-BE49-F238E27FC236}">
                <a16:creationId xmlns:a16="http://schemas.microsoft.com/office/drawing/2014/main" id="{D21DB40C-D09B-F693-21CA-1F90D914A0A5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3597" t="1563" r="6476" b="537"/>
          <a:stretch/>
        </p:blipFill>
        <p:spPr>
          <a:xfrm>
            <a:off x="383721" y="-5443"/>
            <a:ext cx="1612965" cy="239178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990E6A4-972C-F5C7-5C42-60AE16DF97E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19289" y="-3851"/>
            <a:ext cx="2503631" cy="1885744"/>
          </a:xfrm>
          <a:prstGeom prst="rect">
            <a:avLst/>
          </a:prstGeom>
        </p:spPr>
      </p:pic>
      <p:pic>
        <p:nvPicPr>
          <p:cNvPr id="9" name="Picture 8" descr="A sketchbook with drawings and text&#10;&#10;Description automatically generated">
            <a:extLst>
              <a:ext uri="{FF2B5EF4-FFF2-40B4-BE49-F238E27FC236}">
                <a16:creationId xmlns:a16="http://schemas.microsoft.com/office/drawing/2014/main" id="{8CFC9919-C4CF-528E-9324-C6B86356FC0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282381" y="68035"/>
            <a:ext cx="2362523" cy="1809750"/>
          </a:xfrm>
          <a:prstGeom prst="rect">
            <a:avLst/>
          </a:prstGeom>
        </p:spPr>
      </p:pic>
      <p:pic>
        <p:nvPicPr>
          <p:cNvPr id="11" name="Picture 10" descr="A collage of drawings and notes&#10;&#10;Description automatically generated">
            <a:extLst>
              <a:ext uri="{FF2B5EF4-FFF2-40B4-BE49-F238E27FC236}">
                <a16:creationId xmlns:a16="http://schemas.microsoft.com/office/drawing/2014/main" id="{91A0BE53-7594-E841-E550-A499FB67E4B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409338" y="711653"/>
            <a:ext cx="2462894" cy="1597480"/>
          </a:xfrm>
          <a:prstGeom prst="rect">
            <a:avLst/>
          </a:prstGeom>
        </p:spPr>
      </p:pic>
      <p:pic>
        <p:nvPicPr>
          <p:cNvPr id="12" name="Picture 11" descr="A collage of drawings of buildings&#10;&#10;Description automatically generated">
            <a:extLst>
              <a:ext uri="{FF2B5EF4-FFF2-40B4-BE49-F238E27FC236}">
                <a16:creationId xmlns:a16="http://schemas.microsoft.com/office/drawing/2014/main" id="{C8F1DFA7-75C0-B610-B51A-A3A8FC8B6A1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422071" y="3233738"/>
            <a:ext cx="1809750" cy="2091418"/>
          </a:xfrm>
          <a:prstGeom prst="rect">
            <a:avLst/>
          </a:prstGeom>
        </p:spPr>
      </p:pic>
      <p:pic>
        <p:nvPicPr>
          <p:cNvPr id="13" name="Picture 12" descr="A collage of a person with butterflies on her chest&#10;&#10;Description automatically generated">
            <a:extLst>
              <a:ext uri="{FF2B5EF4-FFF2-40B4-BE49-F238E27FC236}">
                <a16:creationId xmlns:a16="http://schemas.microsoft.com/office/drawing/2014/main" id="{5B9A0F69-A473-2758-F8CE-8F7C38B50A71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 t="11566" r="2564" b="13533"/>
          <a:stretch/>
        </p:blipFill>
        <p:spPr>
          <a:xfrm>
            <a:off x="5472793" y="3283241"/>
            <a:ext cx="1668026" cy="2317202"/>
          </a:xfrm>
          <a:prstGeom prst="rect">
            <a:avLst/>
          </a:prstGeom>
        </p:spPr>
      </p:pic>
      <p:pic>
        <p:nvPicPr>
          <p:cNvPr id="29" name="Picture 28" descr="A sketchbook with sketches of a person&amp;#39;s face&#10;&#10;Description automatically generated">
            <a:extLst>
              <a:ext uri="{FF2B5EF4-FFF2-40B4-BE49-F238E27FC236}">
                <a16:creationId xmlns:a16="http://schemas.microsoft.com/office/drawing/2014/main" id="{A36B7332-2352-F8AB-A61D-EF3EE2DD30CA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612696" y="4101873"/>
            <a:ext cx="2041072" cy="1470934"/>
          </a:xfrm>
          <a:prstGeom prst="rect">
            <a:avLst/>
          </a:prstGeom>
        </p:spPr>
      </p:pic>
      <p:pic>
        <p:nvPicPr>
          <p:cNvPr id="30" name="Picture 29" descr="A sketchbook of a person&amp;#39;s face&#10;&#10;Description automatically generated">
            <a:extLst>
              <a:ext uri="{FF2B5EF4-FFF2-40B4-BE49-F238E27FC236}">
                <a16:creationId xmlns:a16="http://schemas.microsoft.com/office/drawing/2014/main" id="{F1EE897F-F093-0414-A19C-FC4AF325D93C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280807" y="3280001"/>
            <a:ext cx="1262744" cy="815069"/>
          </a:xfrm>
          <a:prstGeom prst="rect">
            <a:avLst/>
          </a:prstGeom>
        </p:spPr>
      </p:pic>
      <p:pic>
        <p:nvPicPr>
          <p:cNvPr id="31" name="Picture 30" descr="Art &amp; Design Year 10 &amp; 11 - The Bewdley School">
            <a:extLst>
              <a:ext uri="{FF2B5EF4-FFF2-40B4-BE49-F238E27FC236}">
                <a16:creationId xmlns:a16="http://schemas.microsoft.com/office/drawing/2014/main" id="{70148E9D-772C-92CE-4A73-1EEF407C4E98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9650185" y="3300953"/>
            <a:ext cx="1300845" cy="2025021"/>
          </a:xfrm>
          <a:prstGeom prst="rect">
            <a:avLst/>
          </a:prstGeom>
        </p:spPr>
      </p:pic>
      <p:pic>
        <p:nvPicPr>
          <p:cNvPr id="33" name="Picture 32" descr="A drawing of a building&#10;&#10;Description automatically generated">
            <a:extLst>
              <a:ext uri="{FF2B5EF4-FFF2-40B4-BE49-F238E27FC236}">
                <a16:creationId xmlns:a16="http://schemas.microsoft.com/office/drawing/2014/main" id="{21D7BE6B-CBA9-150E-A8A6-8C778EE4064E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961913" y="4147455"/>
            <a:ext cx="1045030" cy="1447802"/>
          </a:xfrm>
          <a:prstGeom prst="rect">
            <a:avLst/>
          </a:prstGeom>
        </p:spPr>
      </p:pic>
      <p:pic>
        <p:nvPicPr>
          <p:cNvPr id="4" name="Picture 3" descr="Picture">
            <a:extLst>
              <a:ext uri="{FF2B5EF4-FFF2-40B4-BE49-F238E27FC236}">
                <a16:creationId xmlns:a16="http://schemas.microsoft.com/office/drawing/2014/main" id="{37FD6B50-0075-C3FC-1E5B-A20F3CDCFF1B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273849" y="613732"/>
            <a:ext cx="2896678" cy="1619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8991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a411fa01-4124-4897-87b9-fd5e72c12dc0">
      <UserInfo>
        <DisplayName/>
        <AccountId xsi:nil="true"/>
        <AccountType/>
      </UserInfo>
    </SharedWithUsers>
    <lcf76f155ced4ddcb4097134ff3c332f xmlns="fd14370a-f69f-41da-a060-1bb92659acc1">
      <Terms xmlns="http://schemas.microsoft.com/office/infopath/2007/PartnerControls"/>
    </lcf76f155ced4ddcb4097134ff3c332f>
    <TaxCatchAll xmlns="a411fa01-4124-4897-87b9-fd5e72c12dc0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D2D8557C7E9BF48A70546F34F002F81" ma:contentTypeVersion="17" ma:contentTypeDescription="Create a new document." ma:contentTypeScope="" ma:versionID="7e982bbb9e5f128537c8fcfbe5c1b7d5">
  <xsd:schema xmlns:xsd="http://www.w3.org/2001/XMLSchema" xmlns:xs="http://www.w3.org/2001/XMLSchema" xmlns:p="http://schemas.microsoft.com/office/2006/metadata/properties" xmlns:ns2="fd14370a-f69f-41da-a060-1bb92659acc1" xmlns:ns3="a411fa01-4124-4897-87b9-fd5e72c12dc0" targetNamespace="http://schemas.microsoft.com/office/2006/metadata/properties" ma:root="true" ma:fieldsID="420b649b45dd368ff55402d3d345bb27" ns2:_="" ns3:_="">
    <xsd:import namespace="fd14370a-f69f-41da-a060-1bb92659acc1"/>
    <xsd:import namespace="a411fa01-4124-4897-87b9-fd5e72c12dc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14370a-f69f-41da-a060-1bb92659acc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bbbcc537-310e-435b-9a50-6738060a6c7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11fa01-4124-4897-87b9-fd5e72c12dc0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b41454c9-8179-4e2d-8721-546f51bf6c7b}" ma:internalName="TaxCatchAll" ma:showField="CatchAllData" ma:web="a411fa01-4124-4897-87b9-fd5e72c12dc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1C441F0-E3C8-43FD-8981-E99DA1B02DA3}">
  <ds:schemaRefs>
    <ds:schemaRef ds:uri="http://schemas.microsoft.com/office/2006/metadata/properties"/>
    <ds:schemaRef ds:uri="http://schemas.microsoft.com/office/infopath/2007/PartnerControls"/>
    <ds:schemaRef ds:uri="a411fa01-4124-4897-87b9-fd5e72c12dc0"/>
    <ds:schemaRef ds:uri="fd14370a-f69f-41da-a060-1bb92659acc1"/>
  </ds:schemaRefs>
</ds:datastoreItem>
</file>

<file path=customXml/itemProps2.xml><?xml version="1.0" encoding="utf-8"?>
<ds:datastoreItem xmlns:ds="http://schemas.openxmlformats.org/officeDocument/2006/customXml" ds:itemID="{9AB0AAED-4A90-47EC-AEA0-446B4B2A0F5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6450FE-1E61-4FC1-A154-87CB5D2D1B0B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 </cp:lastModifiedBy>
  <cp:revision>12</cp:revision>
  <dcterms:created xsi:type="dcterms:W3CDTF">2013-07-15T20:26:40Z</dcterms:created>
  <dcterms:modified xsi:type="dcterms:W3CDTF">2025-03-04T13:17:45Z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0x010100BD2D8557C7E9BF48A70546F34F002F81</vt:lpwstr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</Properties>
</file>