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3"/>
  </p:notesMasterIdLst>
  <p:sldIdLst>
    <p:sldId id="256" r:id="rId5"/>
    <p:sldId id="262" r:id="rId6"/>
    <p:sldId id="257" r:id="rId7"/>
    <p:sldId id="263" r:id="rId8"/>
    <p:sldId id="258" r:id="rId9"/>
    <p:sldId id="264" r:id="rId10"/>
    <p:sldId id="259" r:id="rId11"/>
    <p:sldId id="266" r:id="rId12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FF"/>
    <a:srgbClr val="9999FF"/>
    <a:srgbClr val="FF00FF"/>
    <a:srgbClr val="2E4893"/>
    <a:srgbClr val="DFE4E7"/>
    <a:srgbClr val="799EC9"/>
    <a:srgbClr val="A0BAD8"/>
    <a:srgbClr val="454D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ABDF3D9-52F8-7CB0-8841-F65C06205387}" v="18" dt="2024-10-18T12:40:18.55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5274" autoAdjust="0"/>
  </p:normalViewPr>
  <p:slideViewPr>
    <p:cSldViewPr snapToGrid="0">
      <p:cViewPr varScale="1">
        <p:scale>
          <a:sx n="72" d="100"/>
          <a:sy n="72" d="100"/>
        </p:scale>
        <p:origin x="115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bitha Jackson (BEC)" userId="dd28f432-456b-45be-be2f-387874a06adf" providerId="ADAL" clId="{8E7D4313-0F6E-4901-AC29-D7D8613B6A4C}"/>
    <pc:docChg chg="addSld delSld modSld">
      <pc:chgData name="Tabitha Jackson (BEC)" userId="dd28f432-456b-45be-be2f-387874a06adf" providerId="ADAL" clId="{8E7D4313-0F6E-4901-AC29-D7D8613B6A4C}" dt="2024-03-11T13:18:19.939" v="2"/>
      <pc:docMkLst>
        <pc:docMk/>
      </pc:docMkLst>
      <pc:sldChg chg="add del">
        <pc:chgData name="Tabitha Jackson (BEC)" userId="dd28f432-456b-45be-be2f-387874a06adf" providerId="ADAL" clId="{8E7D4313-0F6E-4901-AC29-D7D8613B6A4C}" dt="2024-03-11T13:18:19.939" v="2"/>
        <pc:sldMkLst>
          <pc:docMk/>
          <pc:sldMk cId="892076211" sldId="259"/>
        </pc:sldMkLst>
      </pc:sldChg>
      <pc:sldChg chg="del">
        <pc:chgData name="Tabitha Jackson (BEC)" userId="dd28f432-456b-45be-be2f-387874a06adf" providerId="ADAL" clId="{8E7D4313-0F6E-4901-AC29-D7D8613B6A4C}" dt="2024-03-11T13:18:03.890" v="1" actId="47"/>
        <pc:sldMkLst>
          <pc:docMk/>
          <pc:sldMk cId="1465384515" sldId="265"/>
        </pc:sldMkLst>
      </pc:sldChg>
      <pc:sldChg chg="add">
        <pc:chgData name="Tabitha Jackson (BEC)" userId="dd28f432-456b-45be-be2f-387874a06adf" providerId="ADAL" clId="{8E7D4313-0F6E-4901-AC29-D7D8613B6A4C}" dt="2024-03-11T13:18:19.939" v="2"/>
        <pc:sldMkLst>
          <pc:docMk/>
          <pc:sldMk cId="3715897742" sldId="266"/>
        </pc:sldMkLst>
      </pc:sldChg>
    </pc:docChg>
  </pc:docChgLst>
  <pc:docChgLst>
    <pc:chgData name="Tabitha Jackson (BEC)" userId="S::tjackson01@beckfoot.org::dd28f432-456b-45be-be2f-387874a06adf" providerId="AD" clId="Web-{AD5A538B-15A8-6B24-5E0A-85A4CA08A991}"/>
    <pc:docChg chg="modSld">
      <pc:chgData name="Tabitha Jackson (BEC)" userId="S::tjackson01@beckfoot.org::dd28f432-456b-45be-be2f-387874a06adf" providerId="AD" clId="Web-{AD5A538B-15A8-6B24-5E0A-85A4CA08A991}" dt="2023-10-02T17:55:14.813" v="2" actId="1076"/>
      <pc:docMkLst>
        <pc:docMk/>
      </pc:docMkLst>
      <pc:sldChg chg="modSp">
        <pc:chgData name="Tabitha Jackson (BEC)" userId="S::tjackson01@beckfoot.org::dd28f432-456b-45be-be2f-387874a06adf" providerId="AD" clId="Web-{AD5A538B-15A8-6B24-5E0A-85A4CA08A991}" dt="2023-10-02T17:55:14.813" v="2" actId="1076"/>
        <pc:sldMkLst>
          <pc:docMk/>
          <pc:sldMk cId="3352610691" sldId="256"/>
        </pc:sldMkLst>
        <pc:graphicFrameChg chg="modGraphic">
          <ac:chgData name="Tabitha Jackson (BEC)" userId="S::tjackson01@beckfoot.org::dd28f432-456b-45be-be2f-387874a06adf" providerId="AD" clId="Web-{AD5A538B-15A8-6B24-5E0A-85A4CA08A991}" dt="2023-10-02T17:32:19.559" v="0"/>
          <ac:graphicFrameMkLst>
            <pc:docMk/>
            <pc:sldMk cId="3352610691" sldId="256"/>
            <ac:graphicFrameMk id="6" creationId="{EA1E23EA-ABE7-4A63-A852-E159E8CC9772}"/>
          </ac:graphicFrameMkLst>
        </pc:graphicFrameChg>
        <pc:graphicFrameChg chg="mod">
          <ac:chgData name="Tabitha Jackson (BEC)" userId="S::tjackson01@beckfoot.org::dd28f432-456b-45be-be2f-387874a06adf" providerId="AD" clId="Web-{AD5A538B-15A8-6B24-5E0A-85A4CA08A991}" dt="2023-10-02T17:55:14.813" v="2" actId="1076"/>
          <ac:graphicFrameMkLst>
            <pc:docMk/>
            <pc:sldMk cId="3352610691" sldId="256"/>
            <ac:graphicFrameMk id="8" creationId="{B3FCF47E-B95B-4481-9EC0-F247E43FED23}"/>
          </ac:graphicFrameMkLst>
        </pc:graphicFrameChg>
        <pc:picChg chg="mod">
          <ac:chgData name="Tabitha Jackson (BEC)" userId="S::tjackson01@beckfoot.org::dd28f432-456b-45be-be2f-387874a06adf" providerId="AD" clId="Web-{AD5A538B-15A8-6B24-5E0A-85A4CA08A991}" dt="2023-10-02T17:32:27.481" v="1" actId="1076"/>
          <ac:picMkLst>
            <pc:docMk/>
            <pc:sldMk cId="3352610691" sldId="256"/>
            <ac:picMk id="2" creationId="{00000000-0000-0000-0000-000000000000}"/>
          </ac:picMkLst>
        </pc:picChg>
      </pc:sldChg>
    </pc:docChg>
  </pc:docChgLst>
  <pc:docChgLst>
    <pc:chgData name="Tabitha Jackson" userId="S::tjackson@westcraven.co.uk::6aae0f08-053c-4102-a927-2a546d0b7411" providerId="AD" clId="Web-{EABDF3D9-52F8-7CB0-8841-F65C06205387}"/>
    <pc:docChg chg="modSld">
      <pc:chgData name="Tabitha Jackson" userId="S::tjackson@westcraven.co.uk::6aae0f08-053c-4102-a927-2a546d0b7411" providerId="AD" clId="Web-{EABDF3D9-52F8-7CB0-8841-F65C06205387}" dt="2024-10-18T12:40:18.552" v="17"/>
      <pc:docMkLst>
        <pc:docMk/>
      </pc:docMkLst>
      <pc:sldChg chg="delSp">
        <pc:chgData name="Tabitha Jackson" userId="S::tjackson@westcraven.co.uk::6aae0f08-053c-4102-a927-2a546d0b7411" providerId="AD" clId="Web-{EABDF3D9-52F8-7CB0-8841-F65C06205387}" dt="2024-10-18T12:39:34.222" v="1"/>
        <pc:sldMkLst>
          <pc:docMk/>
          <pc:sldMk cId="3352610691" sldId="256"/>
        </pc:sldMkLst>
        <pc:picChg chg="del">
          <ac:chgData name="Tabitha Jackson" userId="S::tjackson@westcraven.co.uk::6aae0f08-053c-4102-a927-2a546d0b7411" providerId="AD" clId="Web-{EABDF3D9-52F8-7CB0-8841-F65C06205387}" dt="2024-10-18T12:39:34.222" v="1"/>
          <ac:picMkLst>
            <pc:docMk/>
            <pc:sldMk cId="3352610691" sldId="256"/>
            <ac:picMk id="13" creationId="{688FE87E-22E3-411C-8F97-B20B912A2A62}"/>
          </ac:picMkLst>
        </pc:picChg>
        <pc:picChg chg="del">
          <ac:chgData name="Tabitha Jackson" userId="S::tjackson@westcraven.co.uk::6aae0f08-053c-4102-a927-2a546d0b7411" providerId="AD" clId="Web-{EABDF3D9-52F8-7CB0-8841-F65C06205387}" dt="2024-10-18T12:39:32.237" v="0"/>
          <ac:picMkLst>
            <pc:docMk/>
            <pc:sldMk cId="3352610691" sldId="256"/>
            <ac:picMk id="14" creationId="{6A32ACD6-90CE-43E0-B877-127B3CAC3BE1}"/>
          </ac:picMkLst>
        </pc:picChg>
      </pc:sldChg>
      <pc:sldChg chg="delSp">
        <pc:chgData name="Tabitha Jackson" userId="S::tjackson@westcraven.co.uk::6aae0f08-053c-4102-a927-2a546d0b7411" providerId="AD" clId="Web-{EABDF3D9-52F8-7CB0-8841-F65C06205387}" dt="2024-10-18T12:39:47.035" v="5"/>
        <pc:sldMkLst>
          <pc:docMk/>
          <pc:sldMk cId="1329512534" sldId="257"/>
        </pc:sldMkLst>
        <pc:picChg chg="del">
          <ac:chgData name="Tabitha Jackson" userId="S::tjackson@westcraven.co.uk::6aae0f08-053c-4102-a927-2a546d0b7411" providerId="AD" clId="Web-{EABDF3D9-52F8-7CB0-8841-F65C06205387}" dt="2024-10-18T12:39:47.035" v="5"/>
          <ac:picMkLst>
            <pc:docMk/>
            <pc:sldMk cId="1329512534" sldId="257"/>
            <ac:picMk id="13" creationId="{688FE87E-22E3-411C-8F97-B20B912A2A62}"/>
          </ac:picMkLst>
        </pc:picChg>
        <pc:picChg chg="del">
          <ac:chgData name="Tabitha Jackson" userId="S::tjackson@westcraven.co.uk::6aae0f08-053c-4102-a927-2a546d0b7411" providerId="AD" clId="Web-{EABDF3D9-52F8-7CB0-8841-F65C06205387}" dt="2024-10-18T12:39:45.629" v="4"/>
          <ac:picMkLst>
            <pc:docMk/>
            <pc:sldMk cId="1329512534" sldId="257"/>
            <ac:picMk id="14" creationId="{6A32ACD6-90CE-43E0-B877-127B3CAC3BE1}"/>
          </ac:picMkLst>
        </pc:picChg>
      </pc:sldChg>
      <pc:sldChg chg="delSp">
        <pc:chgData name="Tabitha Jackson" userId="S::tjackson@westcraven.co.uk::6aae0f08-053c-4102-a927-2a546d0b7411" providerId="AD" clId="Web-{EABDF3D9-52F8-7CB0-8841-F65C06205387}" dt="2024-10-18T12:39:59.973" v="10"/>
        <pc:sldMkLst>
          <pc:docMk/>
          <pc:sldMk cId="276255634" sldId="258"/>
        </pc:sldMkLst>
        <pc:picChg chg="del">
          <ac:chgData name="Tabitha Jackson" userId="S::tjackson@westcraven.co.uk::6aae0f08-053c-4102-a927-2a546d0b7411" providerId="AD" clId="Web-{EABDF3D9-52F8-7CB0-8841-F65C06205387}" dt="2024-10-18T12:39:59.973" v="10"/>
          <ac:picMkLst>
            <pc:docMk/>
            <pc:sldMk cId="276255634" sldId="258"/>
            <ac:picMk id="13" creationId="{688FE87E-22E3-411C-8F97-B20B912A2A62}"/>
          </ac:picMkLst>
        </pc:picChg>
        <pc:picChg chg="del">
          <ac:chgData name="Tabitha Jackson" userId="S::tjackson@westcraven.co.uk::6aae0f08-053c-4102-a927-2a546d0b7411" providerId="AD" clId="Web-{EABDF3D9-52F8-7CB0-8841-F65C06205387}" dt="2024-10-18T12:39:57.973" v="9"/>
          <ac:picMkLst>
            <pc:docMk/>
            <pc:sldMk cId="276255634" sldId="258"/>
            <ac:picMk id="14" creationId="{6A32ACD6-90CE-43E0-B877-127B3CAC3BE1}"/>
          </ac:picMkLst>
        </pc:picChg>
      </pc:sldChg>
      <pc:sldChg chg="delSp">
        <pc:chgData name="Tabitha Jackson" userId="S::tjackson@westcraven.co.uk::6aae0f08-053c-4102-a927-2a546d0b7411" providerId="AD" clId="Web-{EABDF3D9-52F8-7CB0-8841-F65C06205387}" dt="2024-10-18T12:40:10.911" v="15"/>
        <pc:sldMkLst>
          <pc:docMk/>
          <pc:sldMk cId="892076211" sldId="259"/>
        </pc:sldMkLst>
        <pc:picChg chg="del">
          <ac:chgData name="Tabitha Jackson" userId="S::tjackson@westcraven.co.uk::6aae0f08-053c-4102-a927-2a546d0b7411" providerId="AD" clId="Web-{EABDF3D9-52F8-7CB0-8841-F65C06205387}" dt="2024-10-18T12:40:10.911" v="15"/>
          <ac:picMkLst>
            <pc:docMk/>
            <pc:sldMk cId="892076211" sldId="259"/>
            <ac:picMk id="13" creationId="{688FE87E-22E3-411C-8F97-B20B912A2A62}"/>
          </ac:picMkLst>
        </pc:picChg>
        <pc:picChg chg="del">
          <ac:chgData name="Tabitha Jackson" userId="S::tjackson@westcraven.co.uk::6aae0f08-053c-4102-a927-2a546d0b7411" providerId="AD" clId="Web-{EABDF3D9-52F8-7CB0-8841-F65C06205387}" dt="2024-10-18T12:40:09.239" v="14"/>
          <ac:picMkLst>
            <pc:docMk/>
            <pc:sldMk cId="892076211" sldId="259"/>
            <ac:picMk id="14" creationId="{6A32ACD6-90CE-43E0-B877-127B3CAC3BE1}"/>
          </ac:picMkLst>
        </pc:picChg>
      </pc:sldChg>
      <pc:sldChg chg="delSp">
        <pc:chgData name="Tabitha Jackson" userId="S::tjackson@westcraven.co.uk::6aae0f08-053c-4102-a927-2a546d0b7411" providerId="AD" clId="Web-{EABDF3D9-52F8-7CB0-8841-F65C06205387}" dt="2024-10-18T12:39:41.097" v="3"/>
        <pc:sldMkLst>
          <pc:docMk/>
          <pc:sldMk cId="2358065747" sldId="262"/>
        </pc:sldMkLst>
        <pc:picChg chg="del">
          <ac:chgData name="Tabitha Jackson" userId="S::tjackson@westcraven.co.uk::6aae0f08-053c-4102-a927-2a546d0b7411" providerId="AD" clId="Web-{EABDF3D9-52F8-7CB0-8841-F65C06205387}" dt="2024-10-18T12:39:41.097" v="3"/>
          <ac:picMkLst>
            <pc:docMk/>
            <pc:sldMk cId="2358065747" sldId="262"/>
            <ac:picMk id="13" creationId="{688FE87E-22E3-411C-8F97-B20B912A2A62}"/>
          </ac:picMkLst>
        </pc:picChg>
        <pc:picChg chg="del">
          <ac:chgData name="Tabitha Jackson" userId="S::tjackson@westcraven.co.uk::6aae0f08-053c-4102-a927-2a546d0b7411" providerId="AD" clId="Web-{EABDF3D9-52F8-7CB0-8841-F65C06205387}" dt="2024-10-18T12:39:39.785" v="2"/>
          <ac:picMkLst>
            <pc:docMk/>
            <pc:sldMk cId="2358065747" sldId="262"/>
            <ac:picMk id="14" creationId="{6A32ACD6-90CE-43E0-B877-127B3CAC3BE1}"/>
          </ac:picMkLst>
        </pc:picChg>
      </pc:sldChg>
      <pc:sldChg chg="delSp modSp">
        <pc:chgData name="Tabitha Jackson" userId="S::tjackson@westcraven.co.uk::6aae0f08-053c-4102-a927-2a546d0b7411" providerId="AD" clId="Web-{EABDF3D9-52F8-7CB0-8841-F65C06205387}" dt="2024-10-18T12:39:54.082" v="8"/>
        <pc:sldMkLst>
          <pc:docMk/>
          <pc:sldMk cId="2301101601" sldId="263"/>
        </pc:sldMkLst>
        <pc:picChg chg="del">
          <ac:chgData name="Tabitha Jackson" userId="S::tjackson@westcraven.co.uk::6aae0f08-053c-4102-a927-2a546d0b7411" providerId="AD" clId="Web-{EABDF3D9-52F8-7CB0-8841-F65C06205387}" dt="2024-10-18T12:39:54.082" v="8"/>
          <ac:picMkLst>
            <pc:docMk/>
            <pc:sldMk cId="2301101601" sldId="263"/>
            <ac:picMk id="13" creationId="{688FE87E-22E3-411C-8F97-B20B912A2A62}"/>
          </ac:picMkLst>
        </pc:picChg>
        <pc:picChg chg="del mod">
          <ac:chgData name="Tabitha Jackson" userId="S::tjackson@westcraven.co.uk::6aae0f08-053c-4102-a927-2a546d0b7411" providerId="AD" clId="Web-{EABDF3D9-52F8-7CB0-8841-F65C06205387}" dt="2024-10-18T12:39:53.082" v="7"/>
          <ac:picMkLst>
            <pc:docMk/>
            <pc:sldMk cId="2301101601" sldId="263"/>
            <ac:picMk id="14" creationId="{6A32ACD6-90CE-43E0-B877-127B3CAC3BE1}"/>
          </ac:picMkLst>
        </pc:picChg>
      </pc:sldChg>
      <pc:sldChg chg="delSp modSp">
        <pc:chgData name="Tabitha Jackson" userId="S::tjackson@westcraven.co.uk::6aae0f08-053c-4102-a927-2a546d0b7411" providerId="AD" clId="Web-{EABDF3D9-52F8-7CB0-8841-F65C06205387}" dt="2024-10-18T12:40:06.504" v="13"/>
        <pc:sldMkLst>
          <pc:docMk/>
          <pc:sldMk cId="2896505461" sldId="264"/>
        </pc:sldMkLst>
        <pc:picChg chg="del mod">
          <ac:chgData name="Tabitha Jackson" userId="S::tjackson@westcraven.co.uk::6aae0f08-053c-4102-a927-2a546d0b7411" providerId="AD" clId="Web-{EABDF3D9-52F8-7CB0-8841-F65C06205387}" dt="2024-10-18T12:40:06.504" v="13"/>
          <ac:picMkLst>
            <pc:docMk/>
            <pc:sldMk cId="2896505461" sldId="264"/>
            <ac:picMk id="13" creationId="{688FE87E-22E3-411C-8F97-B20B912A2A62}"/>
          </ac:picMkLst>
        </pc:picChg>
        <pc:picChg chg="del">
          <ac:chgData name="Tabitha Jackson" userId="S::tjackson@westcraven.co.uk::6aae0f08-053c-4102-a927-2a546d0b7411" providerId="AD" clId="Web-{EABDF3D9-52F8-7CB0-8841-F65C06205387}" dt="2024-10-18T12:40:04.911" v="11"/>
          <ac:picMkLst>
            <pc:docMk/>
            <pc:sldMk cId="2896505461" sldId="264"/>
            <ac:picMk id="14" creationId="{6A32ACD6-90CE-43E0-B877-127B3CAC3BE1}"/>
          </ac:picMkLst>
        </pc:picChg>
      </pc:sldChg>
      <pc:sldChg chg="delSp">
        <pc:chgData name="Tabitha Jackson" userId="S::tjackson@westcraven.co.uk::6aae0f08-053c-4102-a927-2a546d0b7411" providerId="AD" clId="Web-{EABDF3D9-52F8-7CB0-8841-F65C06205387}" dt="2024-10-18T12:40:18.552" v="17"/>
        <pc:sldMkLst>
          <pc:docMk/>
          <pc:sldMk cId="3715897742" sldId="266"/>
        </pc:sldMkLst>
        <pc:picChg chg="del">
          <ac:chgData name="Tabitha Jackson" userId="S::tjackson@westcraven.co.uk::6aae0f08-053c-4102-a927-2a546d0b7411" providerId="AD" clId="Web-{EABDF3D9-52F8-7CB0-8841-F65C06205387}" dt="2024-10-18T12:40:18.552" v="17"/>
          <ac:picMkLst>
            <pc:docMk/>
            <pc:sldMk cId="3715897742" sldId="266"/>
            <ac:picMk id="13" creationId="{688FE87E-22E3-411C-8F97-B20B912A2A62}"/>
          </ac:picMkLst>
        </pc:picChg>
        <pc:picChg chg="del">
          <ac:chgData name="Tabitha Jackson" userId="S::tjackson@westcraven.co.uk::6aae0f08-053c-4102-a927-2a546d0b7411" providerId="AD" clId="Web-{EABDF3D9-52F8-7CB0-8841-F65C06205387}" dt="2024-10-18T12:40:16.552" v="16"/>
          <ac:picMkLst>
            <pc:docMk/>
            <pc:sldMk cId="3715897742" sldId="266"/>
            <ac:picMk id="14" creationId="{6A32ACD6-90CE-43E0-B877-127B3CAC3BE1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7FF699-717A-42CF-A730-B41A84505799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66FEEB-EB70-432B-8C39-6E876171D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6305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FEEB-EB70-432B-8C39-6E876171D6D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4057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FEEB-EB70-432B-8C39-6E876171D6D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1005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FEEB-EB70-432B-8C39-6E876171D6D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730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FEEB-EB70-432B-8C39-6E876171D6D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65393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FEEB-EB70-432B-8C39-6E876171D6D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7721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FEEB-EB70-432B-8C39-6E876171D6D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97561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FEEB-EB70-432B-8C39-6E876171D6D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1001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FEEB-EB70-432B-8C39-6E876171D6D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28147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AEECC-9600-4007-A63B-7641FE4BFF24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9FC38-3A03-4B79-A14A-A5575B65B6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751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AEECC-9600-4007-A63B-7641FE4BFF24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9FC38-3A03-4B79-A14A-A5575B65B6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900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AEECC-9600-4007-A63B-7641FE4BFF24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9FC38-3A03-4B79-A14A-A5575B65B6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613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AEECC-9600-4007-A63B-7641FE4BFF24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9FC38-3A03-4B79-A14A-A5575B65B6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5249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AEECC-9600-4007-A63B-7641FE4BFF24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9FC38-3A03-4B79-A14A-A5575B65B6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3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AEECC-9600-4007-A63B-7641FE4BFF24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9FC38-3A03-4B79-A14A-A5575B65B6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3426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AEECC-9600-4007-A63B-7641FE4BFF24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9FC38-3A03-4B79-A14A-A5575B65B6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8552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AEECC-9600-4007-A63B-7641FE4BFF24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9FC38-3A03-4B79-A14A-A5575B65B6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7803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AEECC-9600-4007-A63B-7641FE4BFF24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9FC38-3A03-4B79-A14A-A5575B65B6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611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AEECC-9600-4007-A63B-7641FE4BFF24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9FC38-3A03-4B79-A14A-A5575B65B6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37967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AEECC-9600-4007-A63B-7641FE4BFF24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9FC38-3A03-4B79-A14A-A5575B65B6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1524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AEECC-9600-4007-A63B-7641FE4BFF24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A9FC38-3A03-4B79-A14A-A5575B65B6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2706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CADC070-0A6C-4E52-8CCA-220EDA493B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0337485"/>
              </p:ext>
            </p:extLst>
          </p:nvPr>
        </p:nvGraphicFramePr>
        <p:xfrm>
          <a:off x="3988077" y="6553549"/>
          <a:ext cx="2222590" cy="25600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2590">
                  <a:extLst>
                    <a:ext uri="{9D8B030D-6E8A-4147-A177-3AD203B41FA5}">
                      <a16:colId xmlns:a16="http://schemas.microsoft.com/office/drawing/2014/main" val="668975868"/>
                    </a:ext>
                  </a:extLst>
                </a:gridCol>
              </a:tblGrid>
              <a:tr h="256003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GB" sz="1000" b="1" dirty="0">
                        <a:latin typeface="Tempus Sans ITC" panose="04020404030D07020202" pitchFamily="82" charset="0"/>
                      </a:endParaRPr>
                    </a:p>
                  </a:txBody>
                  <a:tcPr>
                    <a:solidFill>
                      <a:srgbClr val="DFE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8360258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2840E1E-10DD-44F8-80B0-A522C375CF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8500151"/>
              </p:ext>
            </p:extLst>
          </p:nvPr>
        </p:nvGraphicFramePr>
        <p:xfrm>
          <a:off x="1151209" y="141820"/>
          <a:ext cx="7434469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66228">
                  <a:extLst>
                    <a:ext uri="{9D8B030D-6E8A-4147-A177-3AD203B41FA5}">
                      <a16:colId xmlns:a16="http://schemas.microsoft.com/office/drawing/2014/main" val="1761409641"/>
                    </a:ext>
                  </a:extLst>
                </a:gridCol>
                <a:gridCol w="2808514">
                  <a:extLst>
                    <a:ext uri="{9D8B030D-6E8A-4147-A177-3AD203B41FA5}">
                      <a16:colId xmlns:a16="http://schemas.microsoft.com/office/drawing/2014/main" val="37954130"/>
                    </a:ext>
                  </a:extLst>
                </a:gridCol>
                <a:gridCol w="1559727">
                  <a:extLst>
                    <a:ext uri="{9D8B030D-6E8A-4147-A177-3AD203B41FA5}">
                      <a16:colId xmlns:a16="http://schemas.microsoft.com/office/drawing/2014/main" val="351764084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latin typeface="Tempus Sans ITC" panose="04020404030D07020202" pitchFamily="82" charset="0"/>
                        </a:rPr>
                        <a:t>Design &amp; Technology; Food</a:t>
                      </a:r>
                    </a:p>
                  </a:txBody>
                  <a:tcPr anchor="ctr">
                    <a:solidFill>
                      <a:srgbClr val="2E489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Tempus Sans ITC" panose="04020404030D07020202" pitchFamily="82" charset="0"/>
                        </a:rPr>
                        <a:t>Topic</a:t>
                      </a:r>
                      <a:r>
                        <a:rPr lang="en-GB" sz="1400" b="1" baseline="0" dirty="0">
                          <a:latin typeface="Tempus Sans ITC" panose="04020404030D07020202" pitchFamily="82" charset="0"/>
                        </a:rPr>
                        <a:t>: Unit 1 AC1</a:t>
                      </a:r>
                      <a:endParaRPr lang="en-GB" sz="1400" b="1" dirty="0">
                        <a:latin typeface="Tempus Sans ITC" panose="04020404030D07020202" pitchFamily="8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Tempus Sans ITC" panose="04020404030D07020202" pitchFamily="82" charset="0"/>
                        </a:rPr>
                        <a:t>Year Group: 10</a:t>
                      </a:r>
                    </a:p>
                  </a:txBody>
                  <a:tcPr anchor="ctr">
                    <a:solidFill>
                      <a:srgbClr val="A0BA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3742727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A1E23EA-ABE7-4A63-A852-E159E8CC97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5440203"/>
              </p:ext>
            </p:extLst>
          </p:nvPr>
        </p:nvGraphicFramePr>
        <p:xfrm>
          <a:off x="76511" y="516226"/>
          <a:ext cx="3560400" cy="60575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9829">
                  <a:extLst>
                    <a:ext uri="{9D8B030D-6E8A-4147-A177-3AD203B41FA5}">
                      <a16:colId xmlns:a16="http://schemas.microsoft.com/office/drawing/2014/main" val="3873167978"/>
                    </a:ext>
                  </a:extLst>
                </a:gridCol>
                <a:gridCol w="1047473">
                  <a:extLst>
                    <a:ext uri="{9D8B030D-6E8A-4147-A177-3AD203B41FA5}">
                      <a16:colId xmlns:a16="http://schemas.microsoft.com/office/drawing/2014/main" val="1772914664"/>
                    </a:ext>
                  </a:extLst>
                </a:gridCol>
                <a:gridCol w="2153098">
                  <a:extLst>
                    <a:ext uri="{9D8B030D-6E8A-4147-A177-3AD203B41FA5}">
                      <a16:colId xmlns:a16="http://schemas.microsoft.com/office/drawing/2014/main" val="2751133912"/>
                    </a:ext>
                  </a:extLst>
                </a:gridCol>
              </a:tblGrid>
              <a:tr h="253447">
                <a:tc gridSpan="3">
                  <a:txBody>
                    <a:bodyPr/>
                    <a:lstStyle/>
                    <a:p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AC1.1  Hospitality and catering providers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779022"/>
                  </a:ext>
                </a:extLst>
              </a:tr>
              <a:tr h="261078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Commercial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For profit – to make money.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159091"/>
                  </a:ext>
                </a:extLst>
              </a:tr>
              <a:tr h="579561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Non-</a:t>
                      </a:r>
                      <a:r>
                        <a:rPr lang="en-GB" sz="1000" b="1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commercial</a:t>
                      </a:r>
                      <a:endParaRPr lang="en-GB" sz="10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Not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for</a:t>
                      </a:r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profit. </a:t>
                      </a:r>
                      <a:r>
                        <a:rPr lang="en-GB" sz="1000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I</a:t>
                      </a:r>
                      <a:r>
                        <a:rPr lang="en-GB" altLang="en-US" sz="1000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ncludes catering in</a:t>
                      </a:r>
                      <a:r>
                        <a:rPr lang="en-GB" altLang="en-US" sz="1000" kern="12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altLang="en-US" sz="1000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education, healthcare and the armed forces.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691375"/>
                  </a:ext>
                </a:extLst>
              </a:tr>
              <a:tr h="246633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Residential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You can sleep there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6561740"/>
                  </a:ext>
                </a:extLst>
              </a:tr>
              <a:tr h="246633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Non-residential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You don’t sleep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there. 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0527128"/>
                  </a:ext>
                </a:extLst>
              </a:tr>
              <a:tr h="400779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Counter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Order,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pay and collect food at the counter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7378420"/>
                  </a:ext>
                </a:extLst>
              </a:tr>
              <a:tr h="400779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Table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Order,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pay and receive food at their table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245871"/>
                  </a:ext>
                </a:extLst>
              </a:tr>
              <a:tr h="400779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Guerdon system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Food cooked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or prepared for in front of customer on a trolley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5839866"/>
                  </a:ext>
                </a:extLst>
              </a:tr>
              <a:tr h="400779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Front of house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Front of house refers to any staff the customer may see.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2140610"/>
                  </a:ext>
                </a:extLst>
              </a:tr>
              <a:tr h="400779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Back of house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Back of house refers to staff the customer may not see,</a:t>
                      </a:r>
                      <a:endParaRPr lang="en-GB" sz="1000" b="1" i="1" u="sng" dirty="0">
                        <a:solidFill>
                          <a:srgbClr val="FF0000"/>
                        </a:solidFill>
                        <a:latin typeface="Calibri" panose="020F0502020204030204" pitchFamily="34" charset="0"/>
                        <a:ea typeface="Kozuka Gothic Pro H" panose="020B0800000000000000" pitchFamily="34" charset="-128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4536595"/>
                  </a:ext>
                </a:extLst>
              </a:tr>
              <a:tr h="400779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Kitchen</a:t>
                      </a:r>
                      <a:r>
                        <a:rPr lang="en-GB" sz="1000" b="1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brigade</a:t>
                      </a:r>
                      <a:endParaRPr lang="en-GB" sz="10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System of setting out job roles in the kitchen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802431"/>
                  </a:ext>
                </a:extLst>
              </a:tr>
              <a:tr h="400779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Star rating – hotel standards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Rated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from 1-5. 5 being the highest rating.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5320812"/>
                  </a:ext>
                </a:extLst>
              </a:tr>
              <a:tr h="400779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Restaurant standards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Michelin Guide, AA award rosettes,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Good Food Guide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1899190"/>
                  </a:ext>
                </a:extLst>
              </a:tr>
              <a:tr h="709071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Food hygiene rating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00B05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Food Hygiene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are the conditions and measures necessary to ensure the safety of food from production to consumption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2881023"/>
                  </a:ext>
                </a:extLst>
              </a:tr>
              <a:tr h="554925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Environmental standards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 standards promoting sustainability and reducing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the impact on the environment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274301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2108C96-F87C-4B10-A8A0-0A811302A0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1849638"/>
              </p:ext>
            </p:extLst>
          </p:nvPr>
        </p:nvGraphicFramePr>
        <p:xfrm>
          <a:off x="3697900" y="3429000"/>
          <a:ext cx="2881659" cy="291641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0214">
                  <a:extLst>
                    <a:ext uri="{9D8B030D-6E8A-4147-A177-3AD203B41FA5}">
                      <a16:colId xmlns:a16="http://schemas.microsoft.com/office/drawing/2014/main" val="3873167978"/>
                    </a:ext>
                  </a:extLst>
                </a:gridCol>
                <a:gridCol w="1033331">
                  <a:extLst>
                    <a:ext uri="{9D8B030D-6E8A-4147-A177-3AD203B41FA5}">
                      <a16:colId xmlns:a16="http://schemas.microsoft.com/office/drawing/2014/main" val="1772914664"/>
                    </a:ext>
                  </a:extLst>
                </a:gridCol>
                <a:gridCol w="1628114">
                  <a:extLst>
                    <a:ext uri="{9D8B030D-6E8A-4147-A177-3AD203B41FA5}">
                      <a16:colId xmlns:a16="http://schemas.microsoft.com/office/drawing/2014/main" val="3117176989"/>
                    </a:ext>
                  </a:extLst>
                </a:gridCol>
              </a:tblGrid>
              <a:tr h="602565">
                <a:tc gridSpan="3">
                  <a:txBody>
                    <a:bodyPr/>
                    <a:lstStyle/>
                    <a:p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AC1.3  Describe working conditions of different job roles across the hospitality and catering industry 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779022"/>
                  </a:ext>
                </a:extLst>
              </a:tr>
              <a:tr h="578463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Types of contracts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Full-time/part</a:t>
                      </a:r>
                      <a:r>
                        <a:rPr lang="en-GB" sz="10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time permanent contract. Casual work/ zero hour contracts. </a:t>
                      </a:r>
                      <a:endParaRPr lang="en-GB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691375"/>
                  </a:ext>
                </a:extLst>
              </a:tr>
              <a:tr h="739147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Supply &amp; demand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There</a:t>
                      </a:r>
                      <a:r>
                        <a:rPr lang="en-GB" sz="10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are certain times in the year when staff demand increases (New Year, Christmas).</a:t>
                      </a:r>
                      <a:endParaRPr lang="en-GB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9705414"/>
                  </a:ext>
                </a:extLst>
              </a:tr>
              <a:tr h="578463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Remuneration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Reward</a:t>
                      </a:r>
                      <a:r>
                        <a:rPr lang="en-GB" sz="10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on top of basic pay. E.g. tips, service charge and bonuses</a:t>
                      </a:r>
                      <a:endParaRPr lang="en-GB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0527128"/>
                  </a:ext>
                </a:extLst>
              </a:tr>
              <a:tr h="417779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Holiday entitlement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Set number of Paid</a:t>
                      </a:r>
                      <a:r>
                        <a:rPr lang="en-GB" sz="10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leave each year. </a:t>
                      </a:r>
                      <a:endParaRPr lang="en-GB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7378420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B3FCF47E-B95B-4481-9EC0-F247E43FED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367254"/>
              </p:ext>
            </p:extLst>
          </p:nvPr>
        </p:nvGraphicFramePr>
        <p:xfrm>
          <a:off x="3637374" y="727563"/>
          <a:ext cx="2884674" cy="233731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3873167978"/>
                    </a:ext>
                  </a:extLst>
                </a:gridCol>
                <a:gridCol w="685982">
                  <a:extLst>
                    <a:ext uri="{9D8B030D-6E8A-4147-A177-3AD203B41FA5}">
                      <a16:colId xmlns:a16="http://schemas.microsoft.com/office/drawing/2014/main" val="1772914664"/>
                    </a:ext>
                  </a:extLst>
                </a:gridCol>
                <a:gridCol w="1990412">
                  <a:extLst>
                    <a:ext uri="{9D8B030D-6E8A-4147-A177-3AD203B41FA5}">
                      <a16:colId xmlns:a16="http://schemas.microsoft.com/office/drawing/2014/main" val="127767727"/>
                    </a:ext>
                  </a:extLst>
                </a:gridCol>
              </a:tblGrid>
              <a:tr h="501609">
                <a:tc gridSpan="3"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AC1.2  Working in the hospitality and catering industry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779022"/>
                  </a:ext>
                </a:extLst>
              </a:tr>
              <a:tr h="616887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Training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Lots of training courses available;</a:t>
                      </a:r>
                      <a:r>
                        <a:rPr lang="en-GB" sz="10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food hygiene cert, City and Guilds, Level 1 2 and 3. </a:t>
                      </a:r>
                      <a:endParaRPr lang="en-GB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691375"/>
                  </a:ext>
                </a:extLst>
              </a:tr>
              <a:tr h="601931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Personal attributes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Personality</a:t>
                      </a:r>
                      <a:r>
                        <a:rPr lang="en-GB" sz="10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trait: 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Organised, reliable,</a:t>
                      </a:r>
                      <a:r>
                        <a:rPr lang="en-GB" sz="10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team player, friendly, approachable </a:t>
                      </a:r>
                      <a:r>
                        <a:rPr lang="en-GB" sz="1000" baseline="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ect</a:t>
                      </a:r>
                      <a:r>
                        <a:rPr lang="en-GB" sz="10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,</a:t>
                      </a:r>
                      <a:endParaRPr lang="en-GB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6561740"/>
                  </a:ext>
                </a:extLst>
              </a:tr>
              <a:tr h="616887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Skills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GB" sz="10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Computer skills, good local knowledge, ability to multi-task, communication skills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0527128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92C719A-3339-46CE-A49F-9724AF4232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4384889"/>
              </p:ext>
            </p:extLst>
          </p:nvPr>
        </p:nvGraphicFramePr>
        <p:xfrm>
          <a:off x="6660461" y="4180214"/>
          <a:ext cx="3189328" cy="265046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7968">
                  <a:extLst>
                    <a:ext uri="{9D8B030D-6E8A-4147-A177-3AD203B41FA5}">
                      <a16:colId xmlns:a16="http://schemas.microsoft.com/office/drawing/2014/main" val="3873167978"/>
                    </a:ext>
                  </a:extLst>
                </a:gridCol>
                <a:gridCol w="739843">
                  <a:extLst>
                    <a:ext uri="{9D8B030D-6E8A-4147-A177-3AD203B41FA5}">
                      <a16:colId xmlns:a16="http://schemas.microsoft.com/office/drawing/2014/main" val="1772914664"/>
                    </a:ext>
                  </a:extLst>
                </a:gridCol>
                <a:gridCol w="2221517">
                  <a:extLst>
                    <a:ext uri="{9D8B030D-6E8A-4147-A177-3AD203B41FA5}">
                      <a16:colId xmlns:a16="http://schemas.microsoft.com/office/drawing/2014/main" val="4261622128"/>
                    </a:ext>
                  </a:extLst>
                </a:gridCol>
              </a:tblGrid>
              <a:tr h="270235">
                <a:tc gridSpan="3">
                  <a:txBody>
                    <a:bodyPr/>
                    <a:lstStyle/>
                    <a:p>
                      <a:r>
                        <a:rPr lang="en-GB" sz="1050" b="1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Key Vocabulary</a:t>
                      </a:r>
                    </a:p>
                  </a:txBody>
                  <a:tcPr>
                    <a:solidFill>
                      <a:srgbClr val="FF00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779022"/>
                  </a:ext>
                </a:extLst>
              </a:tr>
              <a:tr h="348347"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900" b="1" dirty="0"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Hospitality</a:t>
                      </a:r>
                      <a:endParaRPr lang="en-GB" sz="9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 </a:t>
                      </a:r>
                      <a:r>
                        <a:rPr lang="en-GB" altLang="en-US" sz="900" b="1" u="sng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friendly</a:t>
                      </a:r>
                      <a:r>
                        <a:rPr lang="en-GB" altLang="en-US"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treatment of </a:t>
                      </a:r>
                      <a:r>
                        <a:rPr lang="en-GB" altLang="en-US" sz="900" b="1" u="sng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guests</a:t>
                      </a:r>
                      <a:r>
                        <a:rPr lang="en-GB" altLang="en-US"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and </a:t>
                      </a:r>
                      <a:r>
                        <a:rPr lang="en-GB" altLang="en-US" sz="900" b="1" u="sng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strangers</a:t>
                      </a:r>
                      <a:r>
                        <a:rPr lang="en-GB" altLang="en-US"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159091"/>
                  </a:ext>
                </a:extLst>
              </a:tr>
              <a:tr h="270022"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900" b="1" dirty="0"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Customer</a:t>
                      </a:r>
                      <a:endParaRPr lang="en-GB" sz="9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Person who </a:t>
                      </a:r>
                      <a:r>
                        <a:rPr lang="en-GB" sz="900" b="1" u="sng" dirty="0"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books’ receive</a:t>
                      </a:r>
                      <a:r>
                        <a:rPr lang="en-GB" sz="900" dirty="0"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 the service.</a:t>
                      </a:r>
                      <a:endParaRPr lang="en-GB" sz="900" b="1" u="sng" dirty="0">
                        <a:latin typeface="Calibri" panose="020F0502020204030204" pitchFamily="34" charset="0"/>
                        <a:ea typeface="Kozuka Gothic Pro H" panose="020B0800000000000000" pitchFamily="34" charset="-128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691375"/>
                  </a:ext>
                </a:extLst>
              </a:tr>
              <a:tr h="523621"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900" b="1" dirty="0"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Service</a:t>
                      </a:r>
                      <a:endParaRPr lang="en-GB" sz="9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To </a:t>
                      </a:r>
                      <a:r>
                        <a:rPr lang="en-GB" sz="900" b="1" u="sng" dirty="0"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do/provide</a:t>
                      </a:r>
                      <a:r>
                        <a:rPr lang="en-GB" sz="900" dirty="0"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 something for someone else, this can be </a:t>
                      </a:r>
                      <a:r>
                        <a:rPr lang="en-GB" sz="900" b="1" u="sng" dirty="0"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paid</a:t>
                      </a:r>
                      <a:r>
                        <a:rPr lang="en-GB" sz="900" dirty="0"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 for or done for </a:t>
                      </a:r>
                      <a:r>
                        <a:rPr lang="en-GB" sz="900" b="1" u="sng" dirty="0"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free</a:t>
                      </a:r>
                      <a:r>
                        <a:rPr lang="en-GB" sz="900" dirty="0"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 depending on the business,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6561740"/>
                  </a:ext>
                </a:extLst>
              </a:tr>
              <a:tr h="381507"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900" b="1" dirty="0"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Business</a:t>
                      </a:r>
                      <a:endParaRPr lang="en-GB" sz="9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the </a:t>
                      </a:r>
                      <a:r>
                        <a:rPr lang="en-GB" sz="900" b="1" u="sng" dirty="0"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buying</a:t>
                      </a:r>
                      <a:r>
                        <a:rPr lang="en-GB" sz="900" dirty="0"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 and </a:t>
                      </a:r>
                      <a:r>
                        <a:rPr lang="en-GB" sz="900" b="1" u="sng" dirty="0"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selling</a:t>
                      </a:r>
                      <a:r>
                        <a:rPr lang="en-GB" sz="900" dirty="0"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 of goods/services to </a:t>
                      </a:r>
                      <a:r>
                        <a:rPr lang="en-GB" sz="900" b="1" u="sng" dirty="0"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make money</a:t>
                      </a:r>
                      <a:r>
                        <a:rPr lang="en-GB" sz="900" dirty="0"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,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371822"/>
                  </a:ext>
                </a:extLst>
              </a:tr>
              <a:tr h="381507"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900" b="1" dirty="0"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Accommodation</a:t>
                      </a:r>
                      <a:endParaRPr lang="en-GB" sz="9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 room, group of rooms, or building in which someone may live or stay.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5491069"/>
                  </a:ext>
                </a:extLst>
              </a:tr>
              <a:tr h="457809"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9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Catering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altLang="en-US"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Offering the </a:t>
                      </a:r>
                      <a:r>
                        <a:rPr lang="en-GB" altLang="en-US" sz="900" b="1" u="sng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provision</a:t>
                      </a:r>
                      <a:r>
                        <a:rPr lang="en-GB" altLang="en-US"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of </a:t>
                      </a:r>
                      <a:r>
                        <a:rPr lang="en-GB" altLang="en-US" sz="900" b="1" u="sng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food and beverages</a:t>
                      </a:r>
                      <a:endParaRPr lang="en-GB" sz="9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8472451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52108C96-F87C-4B10-A8A0-0A811302A0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4957050"/>
              </p:ext>
            </p:extLst>
          </p:nvPr>
        </p:nvGraphicFramePr>
        <p:xfrm>
          <a:off x="6654240" y="512583"/>
          <a:ext cx="3195549" cy="36415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4568">
                  <a:extLst>
                    <a:ext uri="{9D8B030D-6E8A-4147-A177-3AD203B41FA5}">
                      <a16:colId xmlns:a16="http://schemas.microsoft.com/office/drawing/2014/main" val="3873167978"/>
                    </a:ext>
                  </a:extLst>
                </a:gridCol>
                <a:gridCol w="888933">
                  <a:extLst>
                    <a:ext uri="{9D8B030D-6E8A-4147-A177-3AD203B41FA5}">
                      <a16:colId xmlns:a16="http://schemas.microsoft.com/office/drawing/2014/main" val="1772914664"/>
                    </a:ext>
                  </a:extLst>
                </a:gridCol>
                <a:gridCol w="2092048">
                  <a:extLst>
                    <a:ext uri="{9D8B030D-6E8A-4147-A177-3AD203B41FA5}">
                      <a16:colId xmlns:a16="http://schemas.microsoft.com/office/drawing/2014/main" val="3117176989"/>
                    </a:ext>
                  </a:extLst>
                </a:gridCol>
              </a:tblGrid>
              <a:tr h="460006">
                <a:tc gridSpan="3">
                  <a:txBody>
                    <a:bodyPr/>
                    <a:lstStyle/>
                    <a:p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AC1.4  Explain factors affecting the success of hospitality and catering providers </a:t>
                      </a:r>
                    </a:p>
                  </a:txBody>
                  <a:tcPr>
                    <a:solidFill>
                      <a:srgbClr val="99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779022"/>
                  </a:ext>
                </a:extLst>
              </a:tr>
              <a:tr h="190001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Cost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Materials, labour costs, advertising</a:t>
                      </a:r>
                      <a:r>
                        <a:rPr lang="en-GB" sz="10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GB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691375"/>
                  </a:ext>
                </a:extLst>
              </a:tr>
              <a:tr h="338047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Profit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 business</a:t>
                      </a:r>
                      <a:r>
                        <a:rPr lang="en-GB" sz="10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needs to make profit to be successful </a:t>
                      </a:r>
                      <a:endParaRPr lang="en-GB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6561740"/>
                  </a:ext>
                </a:extLst>
              </a:tr>
              <a:tr h="539133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Economy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Value of the £,</a:t>
                      </a:r>
                      <a:r>
                        <a:rPr lang="en-GB" sz="10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food production in the world, price of oil/fuel and if the economy is stable</a:t>
                      </a:r>
                      <a:endParaRPr lang="en-GB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0527128"/>
                  </a:ext>
                </a:extLst>
              </a:tr>
              <a:tr h="389374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Environmental</a:t>
                      </a:r>
                      <a:r>
                        <a:rPr lang="en-GB" sz="1000" b="1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factors</a:t>
                      </a:r>
                      <a:endParaRPr lang="en-GB" sz="10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Waste,</a:t>
                      </a:r>
                      <a:r>
                        <a:rPr lang="en-GB" sz="10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reduce, reuse, recycle and sustainability </a:t>
                      </a:r>
                      <a:endParaRPr lang="en-GB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7378420"/>
                  </a:ext>
                </a:extLst>
              </a:tr>
              <a:tr h="389374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Technology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Social media,</a:t>
                      </a:r>
                      <a:r>
                        <a:rPr lang="en-GB" sz="10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kitchen and food technology</a:t>
                      </a:r>
                      <a:endParaRPr lang="en-GB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3614990"/>
                  </a:ext>
                </a:extLst>
              </a:tr>
              <a:tr h="389374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Customer</a:t>
                      </a:r>
                      <a:r>
                        <a:rPr lang="en-GB" sz="1000" b="1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demographic</a:t>
                      </a:r>
                      <a:endParaRPr lang="en-GB" sz="10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Different types of customers require</a:t>
                      </a:r>
                      <a:r>
                        <a:rPr lang="en-GB" sz="10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different things.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2429981"/>
                  </a:ext>
                </a:extLst>
              </a:tr>
              <a:tr h="389374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Competition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There</a:t>
                      </a:r>
                      <a:r>
                        <a:rPr lang="en-GB" sz="10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is lots of competition and it’s important to stand out. </a:t>
                      </a:r>
                      <a:endParaRPr lang="en-GB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5225323"/>
                  </a:ext>
                </a:extLst>
              </a:tr>
              <a:tr h="407815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Trends/ Media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Food trends,</a:t>
                      </a:r>
                      <a:r>
                        <a:rPr lang="en-GB" sz="10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media advertising and search engine results.</a:t>
                      </a:r>
                      <a:endParaRPr lang="en-GB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3451890"/>
                  </a:ext>
                </a:extLst>
              </a:tr>
            </a:tbl>
          </a:graphicData>
        </a:graphic>
      </p:graphicFrame>
      <p:pic>
        <p:nvPicPr>
          <p:cNvPr id="22" name="Picture 2" descr="Image result for cost clipart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968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209" y="1221176"/>
            <a:ext cx="310824" cy="283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4" descr="Image result for sleep clipart"/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7864" y="1828270"/>
            <a:ext cx="331108" cy="338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4676" y="5741300"/>
            <a:ext cx="899297" cy="318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6106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CADC070-0A6C-4E52-8CCA-220EDA493B1D}"/>
              </a:ext>
            </a:extLst>
          </p:cNvPr>
          <p:cNvGraphicFramePr>
            <a:graphicFrameLocks noGrp="1"/>
          </p:cNvGraphicFramePr>
          <p:nvPr/>
        </p:nvGraphicFramePr>
        <p:xfrm>
          <a:off x="3988077" y="6553549"/>
          <a:ext cx="2222590" cy="25600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2590">
                  <a:extLst>
                    <a:ext uri="{9D8B030D-6E8A-4147-A177-3AD203B41FA5}">
                      <a16:colId xmlns:a16="http://schemas.microsoft.com/office/drawing/2014/main" val="668975868"/>
                    </a:ext>
                  </a:extLst>
                </a:gridCol>
              </a:tblGrid>
              <a:tr h="256003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GB" sz="1000" b="1" dirty="0">
                        <a:latin typeface="Tempus Sans ITC" panose="04020404030D07020202" pitchFamily="82" charset="0"/>
                      </a:endParaRPr>
                    </a:p>
                  </a:txBody>
                  <a:tcPr>
                    <a:solidFill>
                      <a:srgbClr val="DFE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8360258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2840E1E-10DD-44F8-80B0-A522C375CF5B}"/>
              </a:ext>
            </a:extLst>
          </p:cNvPr>
          <p:cNvGraphicFramePr>
            <a:graphicFrameLocks noGrp="1"/>
          </p:cNvGraphicFramePr>
          <p:nvPr/>
        </p:nvGraphicFramePr>
        <p:xfrm>
          <a:off x="1151209" y="141820"/>
          <a:ext cx="7434469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66228">
                  <a:extLst>
                    <a:ext uri="{9D8B030D-6E8A-4147-A177-3AD203B41FA5}">
                      <a16:colId xmlns:a16="http://schemas.microsoft.com/office/drawing/2014/main" val="1761409641"/>
                    </a:ext>
                  </a:extLst>
                </a:gridCol>
                <a:gridCol w="2808514">
                  <a:extLst>
                    <a:ext uri="{9D8B030D-6E8A-4147-A177-3AD203B41FA5}">
                      <a16:colId xmlns:a16="http://schemas.microsoft.com/office/drawing/2014/main" val="37954130"/>
                    </a:ext>
                  </a:extLst>
                </a:gridCol>
                <a:gridCol w="1559727">
                  <a:extLst>
                    <a:ext uri="{9D8B030D-6E8A-4147-A177-3AD203B41FA5}">
                      <a16:colId xmlns:a16="http://schemas.microsoft.com/office/drawing/2014/main" val="351764084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latin typeface="Tempus Sans ITC" panose="04020404030D07020202" pitchFamily="82" charset="0"/>
                        </a:rPr>
                        <a:t>Design &amp; Technology; Food</a:t>
                      </a:r>
                    </a:p>
                  </a:txBody>
                  <a:tcPr anchor="ctr">
                    <a:solidFill>
                      <a:srgbClr val="2E489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Tempus Sans ITC" panose="04020404030D07020202" pitchFamily="82" charset="0"/>
                        </a:rPr>
                        <a:t>Topic</a:t>
                      </a:r>
                      <a:r>
                        <a:rPr lang="en-GB" sz="1400" b="1" baseline="0" dirty="0">
                          <a:latin typeface="Tempus Sans ITC" panose="04020404030D07020202" pitchFamily="82" charset="0"/>
                        </a:rPr>
                        <a:t>: Unit 1 AC1</a:t>
                      </a:r>
                      <a:endParaRPr lang="en-GB" sz="1400" b="1" dirty="0">
                        <a:latin typeface="Tempus Sans ITC" panose="04020404030D07020202" pitchFamily="8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Tempus Sans ITC" panose="04020404030D07020202" pitchFamily="82" charset="0"/>
                        </a:rPr>
                        <a:t>Year Group: 10</a:t>
                      </a:r>
                    </a:p>
                  </a:txBody>
                  <a:tcPr anchor="ctr">
                    <a:solidFill>
                      <a:srgbClr val="A0BA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3742727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A1E23EA-ABE7-4A63-A852-E159E8CC97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481092"/>
              </p:ext>
            </p:extLst>
          </p:nvPr>
        </p:nvGraphicFramePr>
        <p:xfrm>
          <a:off x="76511" y="516226"/>
          <a:ext cx="3560400" cy="626880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9829">
                  <a:extLst>
                    <a:ext uri="{9D8B030D-6E8A-4147-A177-3AD203B41FA5}">
                      <a16:colId xmlns:a16="http://schemas.microsoft.com/office/drawing/2014/main" val="3873167978"/>
                    </a:ext>
                  </a:extLst>
                </a:gridCol>
                <a:gridCol w="1047473">
                  <a:extLst>
                    <a:ext uri="{9D8B030D-6E8A-4147-A177-3AD203B41FA5}">
                      <a16:colId xmlns:a16="http://schemas.microsoft.com/office/drawing/2014/main" val="1772914664"/>
                    </a:ext>
                  </a:extLst>
                </a:gridCol>
                <a:gridCol w="2153098">
                  <a:extLst>
                    <a:ext uri="{9D8B030D-6E8A-4147-A177-3AD203B41FA5}">
                      <a16:colId xmlns:a16="http://schemas.microsoft.com/office/drawing/2014/main" val="2751133912"/>
                    </a:ext>
                  </a:extLst>
                </a:gridCol>
              </a:tblGrid>
              <a:tr h="464676">
                <a:tc gridSpan="3">
                  <a:txBody>
                    <a:bodyPr/>
                    <a:lstStyle/>
                    <a:p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AC1.1  Hospitality and catering providers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779022"/>
                  </a:ext>
                </a:extLst>
              </a:tr>
              <a:tr h="261078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Commercial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For profit – to make money.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159091"/>
                  </a:ext>
                </a:extLst>
              </a:tr>
              <a:tr h="579561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Non-</a:t>
                      </a:r>
                      <a:r>
                        <a:rPr lang="en-GB" sz="1000" b="1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commercial</a:t>
                      </a:r>
                      <a:endParaRPr lang="en-GB" sz="10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Not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for</a:t>
                      </a:r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profit. </a:t>
                      </a:r>
                      <a:r>
                        <a:rPr lang="en-GB" sz="1000" kern="12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I</a:t>
                      </a:r>
                      <a:r>
                        <a:rPr lang="en-GB" altLang="en-US" sz="1000" kern="12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ncludes catering in</a:t>
                      </a:r>
                      <a:r>
                        <a:rPr lang="en-GB" altLang="en-US" sz="1000" kern="12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altLang="en-US" sz="1000" kern="12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education, healthcare and the armed forces.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691375"/>
                  </a:ext>
                </a:extLst>
              </a:tr>
              <a:tr h="246633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Residential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You can sleep there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6561740"/>
                  </a:ext>
                </a:extLst>
              </a:tr>
              <a:tr h="246633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Non-residential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You don’t sleep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there. 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0527128"/>
                  </a:ext>
                </a:extLst>
              </a:tr>
              <a:tr h="400779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Counter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Order,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pay and collect food at the counter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7378420"/>
                  </a:ext>
                </a:extLst>
              </a:tr>
              <a:tr h="400779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Table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Order,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pay and receive food at their table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245871"/>
                  </a:ext>
                </a:extLst>
              </a:tr>
              <a:tr h="400779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Guerdon system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Food cooked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or prepared for in front of customer on a trolley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5839866"/>
                  </a:ext>
                </a:extLst>
              </a:tr>
              <a:tr h="400779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Front of house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Front of house refers to any staff the customer may see.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2140610"/>
                  </a:ext>
                </a:extLst>
              </a:tr>
              <a:tr h="400779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Back of house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Back of house refers to staff the customer may not see,</a:t>
                      </a:r>
                      <a:endParaRPr lang="en-GB" sz="1000" b="1" i="1" u="sng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ea typeface="Kozuka Gothic Pro H" panose="020B0800000000000000" pitchFamily="34" charset="-128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4536595"/>
                  </a:ext>
                </a:extLst>
              </a:tr>
              <a:tr h="400779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Kitchen</a:t>
                      </a:r>
                      <a:r>
                        <a:rPr lang="en-GB" sz="1000" b="1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brigade</a:t>
                      </a:r>
                      <a:endParaRPr lang="en-GB" sz="10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System of setting out job roles in the kitchen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802431"/>
                  </a:ext>
                </a:extLst>
              </a:tr>
              <a:tr h="400779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Star rating – hotel standards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Rated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from 1-5. 5 being the highest rating.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5320812"/>
                  </a:ext>
                </a:extLst>
              </a:tr>
              <a:tr h="400779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Restaurant standards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Michelin Guide, AA award rosettes,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Good Food Guide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1899190"/>
                  </a:ext>
                </a:extLst>
              </a:tr>
              <a:tr h="709071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Food hygiene rating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Food Hygiene </a:t>
                      </a:r>
                      <a:r>
                        <a:rPr lang="en-US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are the conditions and measures necessary to ensure the safety of food from production to consumption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2881023"/>
                  </a:ext>
                </a:extLst>
              </a:tr>
              <a:tr h="554925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Environmental standards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 standards promoting sustainability and reducing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the impact on the environment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274301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2108C96-F87C-4B10-A8A0-0A811302A0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9634522"/>
              </p:ext>
            </p:extLst>
          </p:nvPr>
        </p:nvGraphicFramePr>
        <p:xfrm>
          <a:off x="3697900" y="3429000"/>
          <a:ext cx="2881659" cy="291641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0214">
                  <a:extLst>
                    <a:ext uri="{9D8B030D-6E8A-4147-A177-3AD203B41FA5}">
                      <a16:colId xmlns:a16="http://schemas.microsoft.com/office/drawing/2014/main" val="3873167978"/>
                    </a:ext>
                  </a:extLst>
                </a:gridCol>
                <a:gridCol w="1033331">
                  <a:extLst>
                    <a:ext uri="{9D8B030D-6E8A-4147-A177-3AD203B41FA5}">
                      <a16:colId xmlns:a16="http://schemas.microsoft.com/office/drawing/2014/main" val="1772914664"/>
                    </a:ext>
                  </a:extLst>
                </a:gridCol>
                <a:gridCol w="1628114">
                  <a:extLst>
                    <a:ext uri="{9D8B030D-6E8A-4147-A177-3AD203B41FA5}">
                      <a16:colId xmlns:a16="http://schemas.microsoft.com/office/drawing/2014/main" val="3117176989"/>
                    </a:ext>
                  </a:extLst>
                </a:gridCol>
              </a:tblGrid>
              <a:tr h="602565">
                <a:tc gridSpan="3">
                  <a:txBody>
                    <a:bodyPr/>
                    <a:lstStyle/>
                    <a:p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AC1.3  Describe working conditions of different job roles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779022"/>
                  </a:ext>
                </a:extLst>
              </a:tr>
              <a:tr h="578463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Types of contracts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Full-time/part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time permanent contract. Casual work/ zero hour contracts. 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691375"/>
                  </a:ext>
                </a:extLst>
              </a:tr>
              <a:tr h="739147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Supply &amp; demand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There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are certain times in the year when staff demand increases (New Year, Christmas).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9705414"/>
                  </a:ext>
                </a:extLst>
              </a:tr>
              <a:tr h="578463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Remuneration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Reward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on top of basic pay. E.g. tips, service charge and bonuses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0527128"/>
                  </a:ext>
                </a:extLst>
              </a:tr>
              <a:tr h="417779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Holiday entitlement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Set number of Paid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leave each year. 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7378420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B3FCF47E-B95B-4481-9EC0-F247E43FED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7874305"/>
              </p:ext>
            </p:extLst>
          </p:nvPr>
        </p:nvGraphicFramePr>
        <p:xfrm>
          <a:off x="3694883" y="511903"/>
          <a:ext cx="2884674" cy="233731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3873167978"/>
                    </a:ext>
                  </a:extLst>
                </a:gridCol>
                <a:gridCol w="685982">
                  <a:extLst>
                    <a:ext uri="{9D8B030D-6E8A-4147-A177-3AD203B41FA5}">
                      <a16:colId xmlns:a16="http://schemas.microsoft.com/office/drawing/2014/main" val="1772914664"/>
                    </a:ext>
                  </a:extLst>
                </a:gridCol>
                <a:gridCol w="1990412">
                  <a:extLst>
                    <a:ext uri="{9D8B030D-6E8A-4147-A177-3AD203B41FA5}">
                      <a16:colId xmlns:a16="http://schemas.microsoft.com/office/drawing/2014/main" val="127767727"/>
                    </a:ext>
                  </a:extLst>
                </a:gridCol>
              </a:tblGrid>
              <a:tr h="501609">
                <a:tc gridSpan="3"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AC1.2  Working in the hospitality and catering industry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779022"/>
                  </a:ext>
                </a:extLst>
              </a:tr>
              <a:tr h="616887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Training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Lots of training courses available;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food hygiene cert, City and Guilds, Level 1 2 and 3. 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691375"/>
                  </a:ext>
                </a:extLst>
              </a:tr>
              <a:tr h="601931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Personal attributes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Personality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trait: </a:t>
                      </a:r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Organised, reliable,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team player, friendly, approachable </a:t>
                      </a:r>
                      <a:r>
                        <a:rPr lang="en-GB" sz="1000" baseline="0" dirty="0" err="1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ect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,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6561740"/>
                  </a:ext>
                </a:extLst>
              </a:tr>
              <a:tr h="616887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Skills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Computer skills, good local knowledge, ability to multi-task, communication skills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0527128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92C719A-3339-46CE-A49F-9724AF4232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4226809"/>
              </p:ext>
            </p:extLst>
          </p:nvPr>
        </p:nvGraphicFramePr>
        <p:xfrm>
          <a:off x="6660461" y="4180214"/>
          <a:ext cx="3189328" cy="265046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7968">
                  <a:extLst>
                    <a:ext uri="{9D8B030D-6E8A-4147-A177-3AD203B41FA5}">
                      <a16:colId xmlns:a16="http://schemas.microsoft.com/office/drawing/2014/main" val="3873167978"/>
                    </a:ext>
                  </a:extLst>
                </a:gridCol>
                <a:gridCol w="739843">
                  <a:extLst>
                    <a:ext uri="{9D8B030D-6E8A-4147-A177-3AD203B41FA5}">
                      <a16:colId xmlns:a16="http://schemas.microsoft.com/office/drawing/2014/main" val="1772914664"/>
                    </a:ext>
                  </a:extLst>
                </a:gridCol>
                <a:gridCol w="2221517">
                  <a:extLst>
                    <a:ext uri="{9D8B030D-6E8A-4147-A177-3AD203B41FA5}">
                      <a16:colId xmlns:a16="http://schemas.microsoft.com/office/drawing/2014/main" val="4261622128"/>
                    </a:ext>
                  </a:extLst>
                </a:gridCol>
              </a:tblGrid>
              <a:tr h="270235">
                <a:tc gridSpan="3">
                  <a:txBody>
                    <a:bodyPr/>
                    <a:lstStyle/>
                    <a:p>
                      <a:r>
                        <a:rPr lang="en-GB" sz="1050" b="1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Key Vocabulary</a:t>
                      </a:r>
                    </a:p>
                  </a:txBody>
                  <a:tcPr>
                    <a:solidFill>
                      <a:srgbClr val="FF00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779022"/>
                  </a:ext>
                </a:extLst>
              </a:tr>
              <a:tr h="348347"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900" b="1" dirty="0"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Hospitality</a:t>
                      </a:r>
                      <a:endParaRPr lang="en-GB" sz="9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9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 </a:t>
                      </a:r>
                      <a:r>
                        <a:rPr lang="en-GB" altLang="en-US" sz="900" b="1" u="sng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friendly</a:t>
                      </a:r>
                      <a:r>
                        <a:rPr lang="en-GB" altLang="en-US" sz="9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treatment of </a:t>
                      </a:r>
                      <a:r>
                        <a:rPr lang="en-GB" altLang="en-US" sz="900" b="1" u="sng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guests</a:t>
                      </a:r>
                      <a:r>
                        <a:rPr lang="en-GB" altLang="en-US" sz="9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and </a:t>
                      </a:r>
                      <a:r>
                        <a:rPr lang="en-GB" altLang="en-US" sz="900" b="1" u="sng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strangers</a:t>
                      </a:r>
                      <a:r>
                        <a:rPr lang="en-GB" altLang="en-US" sz="9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159091"/>
                  </a:ext>
                </a:extLst>
              </a:tr>
              <a:tr h="270022"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900" b="1" dirty="0"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Customer</a:t>
                      </a:r>
                      <a:endParaRPr lang="en-GB" sz="9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Person who </a:t>
                      </a:r>
                      <a:r>
                        <a:rPr lang="en-GB" sz="900" b="1" u="sng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books’ receive</a:t>
                      </a:r>
                      <a:r>
                        <a:rPr lang="en-GB" sz="9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 the service.</a:t>
                      </a:r>
                      <a:endParaRPr lang="en-GB" sz="900" b="1" u="sng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ea typeface="Kozuka Gothic Pro H" panose="020B0800000000000000" pitchFamily="34" charset="-128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691375"/>
                  </a:ext>
                </a:extLst>
              </a:tr>
              <a:tr h="523621"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900" b="1" dirty="0"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Service</a:t>
                      </a:r>
                      <a:endParaRPr lang="en-GB" sz="9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To </a:t>
                      </a:r>
                      <a:r>
                        <a:rPr lang="en-GB" sz="900" b="1" u="sng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do/provide</a:t>
                      </a:r>
                      <a:r>
                        <a:rPr lang="en-GB" sz="9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 something for someone else, this can be </a:t>
                      </a:r>
                      <a:r>
                        <a:rPr lang="en-GB" sz="900" b="1" u="sng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paid</a:t>
                      </a:r>
                      <a:r>
                        <a:rPr lang="en-GB" sz="9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 for or done for </a:t>
                      </a:r>
                      <a:r>
                        <a:rPr lang="en-GB" sz="900" b="1" u="sng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free</a:t>
                      </a:r>
                      <a:r>
                        <a:rPr lang="en-GB" sz="9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 depending on the business,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6561740"/>
                  </a:ext>
                </a:extLst>
              </a:tr>
              <a:tr h="381507"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900" b="1" dirty="0"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Business</a:t>
                      </a:r>
                      <a:endParaRPr lang="en-GB" sz="9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the </a:t>
                      </a:r>
                      <a:r>
                        <a:rPr lang="en-GB" sz="900" b="1" u="sng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buying</a:t>
                      </a:r>
                      <a:r>
                        <a:rPr lang="en-GB" sz="9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 and </a:t>
                      </a:r>
                      <a:r>
                        <a:rPr lang="en-GB" sz="900" b="1" u="sng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selling</a:t>
                      </a:r>
                      <a:r>
                        <a:rPr lang="en-GB" sz="9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 of goods/services to </a:t>
                      </a:r>
                      <a:r>
                        <a:rPr lang="en-GB" sz="900" b="1" u="sng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make money</a:t>
                      </a:r>
                      <a:r>
                        <a:rPr lang="en-GB" sz="9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,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371822"/>
                  </a:ext>
                </a:extLst>
              </a:tr>
              <a:tr h="381507"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900" b="1" dirty="0">
                          <a:latin typeface="Calibri" panose="020F0502020204030204" pitchFamily="34" charset="0"/>
                          <a:ea typeface="Kozuka Gothic Pro H" panose="020B0800000000000000" pitchFamily="34" charset="-128"/>
                          <a:cs typeface="Calibri" panose="020F0502020204030204" pitchFamily="34" charset="0"/>
                        </a:rPr>
                        <a:t>Accommodation</a:t>
                      </a:r>
                      <a:endParaRPr lang="en-GB" sz="9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 room, group of rooms, or building in which someone may live or stay.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5491069"/>
                  </a:ext>
                </a:extLst>
              </a:tr>
              <a:tr h="457809"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9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Catering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altLang="en-US" sz="9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Offering the </a:t>
                      </a:r>
                      <a:r>
                        <a:rPr lang="en-GB" altLang="en-US" sz="900" b="1" u="sng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provision</a:t>
                      </a:r>
                      <a:r>
                        <a:rPr lang="en-GB" altLang="en-US" sz="9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of </a:t>
                      </a:r>
                      <a:r>
                        <a:rPr lang="en-GB" altLang="en-US" sz="900" b="1" u="sng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food and beverages</a:t>
                      </a:r>
                      <a:endParaRPr lang="en-GB" sz="9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8472451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52108C96-F87C-4B10-A8A0-0A811302A0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9598640"/>
              </p:ext>
            </p:extLst>
          </p:nvPr>
        </p:nvGraphicFramePr>
        <p:xfrm>
          <a:off x="6654240" y="512583"/>
          <a:ext cx="3195549" cy="36415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4568">
                  <a:extLst>
                    <a:ext uri="{9D8B030D-6E8A-4147-A177-3AD203B41FA5}">
                      <a16:colId xmlns:a16="http://schemas.microsoft.com/office/drawing/2014/main" val="3873167978"/>
                    </a:ext>
                  </a:extLst>
                </a:gridCol>
                <a:gridCol w="888933">
                  <a:extLst>
                    <a:ext uri="{9D8B030D-6E8A-4147-A177-3AD203B41FA5}">
                      <a16:colId xmlns:a16="http://schemas.microsoft.com/office/drawing/2014/main" val="1772914664"/>
                    </a:ext>
                  </a:extLst>
                </a:gridCol>
                <a:gridCol w="2092048">
                  <a:extLst>
                    <a:ext uri="{9D8B030D-6E8A-4147-A177-3AD203B41FA5}">
                      <a16:colId xmlns:a16="http://schemas.microsoft.com/office/drawing/2014/main" val="3117176989"/>
                    </a:ext>
                  </a:extLst>
                </a:gridCol>
              </a:tblGrid>
              <a:tr h="460006">
                <a:tc gridSpan="3">
                  <a:txBody>
                    <a:bodyPr/>
                    <a:lstStyle/>
                    <a:p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AC1.4  Explain factors affecting the success of hospitality and catering providers </a:t>
                      </a:r>
                    </a:p>
                  </a:txBody>
                  <a:tcPr>
                    <a:solidFill>
                      <a:srgbClr val="99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779022"/>
                  </a:ext>
                </a:extLst>
              </a:tr>
              <a:tr h="190001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Cost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Materials, labour costs, advertising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691375"/>
                  </a:ext>
                </a:extLst>
              </a:tr>
              <a:tr h="338047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Profit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 business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needs to make profit to be successful 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6561740"/>
                  </a:ext>
                </a:extLst>
              </a:tr>
              <a:tr h="539133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Economy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Value of the £,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food production in the world, price of oil/fuel and if the economy is stable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0527128"/>
                  </a:ext>
                </a:extLst>
              </a:tr>
              <a:tr h="389374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Environmental</a:t>
                      </a:r>
                      <a:r>
                        <a:rPr lang="en-GB" sz="1000" b="1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factors</a:t>
                      </a:r>
                      <a:endParaRPr lang="en-GB" sz="10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Waste,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reduce, reuse, recycle and sustainability 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7378420"/>
                  </a:ext>
                </a:extLst>
              </a:tr>
              <a:tr h="389374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Technology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Social media,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kitchen and food technology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3614990"/>
                  </a:ext>
                </a:extLst>
              </a:tr>
              <a:tr h="389374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Customer</a:t>
                      </a:r>
                      <a:r>
                        <a:rPr lang="en-GB" sz="1000" b="1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demographic</a:t>
                      </a:r>
                      <a:endParaRPr lang="en-GB" sz="10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Different types of customers require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different things.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2429981"/>
                  </a:ext>
                </a:extLst>
              </a:tr>
              <a:tr h="389374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Competition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There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is lots of competition and it’s important to stand out. 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5225323"/>
                  </a:ext>
                </a:extLst>
              </a:tr>
              <a:tr h="407815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Trends/ Media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Food trends,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media advertising and search engine results.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3451890"/>
                  </a:ext>
                </a:extLst>
              </a:tr>
            </a:tbl>
          </a:graphicData>
        </a:graphic>
      </p:graphicFrame>
      <p:pic>
        <p:nvPicPr>
          <p:cNvPr id="22" name="Picture 2" descr="Image result for cost clipart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968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209" y="1221176"/>
            <a:ext cx="310824" cy="283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4" descr="Image result for sleep clipart"/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7864" y="1828270"/>
            <a:ext cx="331108" cy="338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9053" y="5827564"/>
            <a:ext cx="899297" cy="318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0657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CADC070-0A6C-4E52-8CCA-220EDA493B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5825923"/>
              </p:ext>
            </p:extLst>
          </p:nvPr>
        </p:nvGraphicFramePr>
        <p:xfrm>
          <a:off x="2939943" y="6606520"/>
          <a:ext cx="3685559" cy="2902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85559">
                  <a:extLst>
                    <a:ext uri="{9D8B030D-6E8A-4147-A177-3AD203B41FA5}">
                      <a16:colId xmlns:a16="http://schemas.microsoft.com/office/drawing/2014/main" val="2550273436"/>
                    </a:ext>
                  </a:extLst>
                </a:gridCol>
              </a:tblGrid>
              <a:tr h="290218"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1" dirty="0">
                          <a:latin typeface="Tempus Sans ITC" panose="04020404030D07020202" pitchFamily="82" charset="0"/>
                        </a:rPr>
                        <a:t>Define the 3 levels of customer requirements and expectations</a:t>
                      </a:r>
                    </a:p>
                  </a:txBody>
                  <a:tcPr>
                    <a:solidFill>
                      <a:srgbClr val="DFE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8360258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2840E1E-10DD-44F8-80B0-A522C375CF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5971489"/>
              </p:ext>
            </p:extLst>
          </p:nvPr>
        </p:nvGraphicFramePr>
        <p:xfrm>
          <a:off x="1151209" y="141820"/>
          <a:ext cx="7434469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66228">
                  <a:extLst>
                    <a:ext uri="{9D8B030D-6E8A-4147-A177-3AD203B41FA5}">
                      <a16:colId xmlns:a16="http://schemas.microsoft.com/office/drawing/2014/main" val="1761409641"/>
                    </a:ext>
                  </a:extLst>
                </a:gridCol>
                <a:gridCol w="2808514">
                  <a:extLst>
                    <a:ext uri="{9D8B030D-6E8A-4147-A177-3AD203B41FA5}">
                      <a16:colId xmlns:a16="http://schemas.microsoft.com/office/drawing/2014/main" val="37954130"/>
                    </a:ext>
                  </a:extLst>
                </a:gridCol>
                <a:gridCol w="1559727">
                  <a:extLst>
                    <a:ext uri="{9D8B030D-6E8A-4147-A177-3AD203B41FA5}">
                      <a16:colId xmlns:a16="http://schemas.microsoft.com/office/drawing/2014/main" val="351764084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latin typeface="Tempus Sans ITC" panose="04020404030D07020202" pitchFamily="82" charset="0"/>
                        </a:rPr>
                        <a:t>Design &amp; Technology; Food</a:t>
                      </a:r>
                    </a:p>
                  </a:txBody>
                  <a:tcPr anchor="ctr">
                    <a:solidFill>
                      <a:srgbClr val="2E489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Tempus Sans ITC" panose="04020404030D07020202" pitchFamily="82" charset="0"/>
                        </a:rPr>
                        <a:t>Topic</a:t>
                      </a:r>
                      <a:r>
                        <a:rPr lang="en-GB" sz="1400" b="1" baseline="0" dirty="0">
                          <a:latin typeface="Tempus Sans ITC" panose="04020404030D07020202" pitchFamily="82" charset="0"/>
                        </a:rPr>
                        <a:t>: Unit 1 AC2</a:t>
                      </a:r>
                      <a:endParaRPr lang="en-GB" sz="1400" b="1" dirty="0">
                        <a:latin typeface="Tempus Sans ITC" panose="04020404030D07020202" pitchFamily="8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Tempus Sans ITC" panose="04020404030D07020202" pitchFamily="82" charset="0"/>
                        </a:rPr>
                        <a:t>Year Group: 10</a:t>
                      </a:r>
                    </a:p>
                  </a:txBody>
                  <a:tcPr anchor="ctr">
                    <a:solidFill>
                      <a:srgbClr val="A0BA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3742727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A1E23EA-ABE7-4A63-A852-E159E8CC97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403196"/>
              </p:ext>
            </p:extLst>
          </p:nvPr>
        </p:nvGraphicFramePr>
        <p:xfrm>
          <a:off x="53929" y="554216"/>
          <a:ext cx="3119777" cy="60565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726">
                  <a:extLst>
                    <a:ext uri="{9D8B030D-6E8A-4147-A177-3AD203B41FA5}">
                      <a16:colId xmlns:a16="http://schemas.microsoft.com/office/drawing/2014/main" val="3873167978"/>
                    </a:ext>
                  </a:extLst>
                </a:gridCol>
                <a:gridCol w="944413">
                  <a:extLst>
                    <a:ext uri="{9D8B030D-6E8A-4147-A177-3AD203B41FA5}">
                      <a16:colId xmlns:a16="http://schemas.microsoft.com/office/drawing/2014/main" val="1772914664"/>
                    </a:ext>
                  </a:extLst>
                </a:gridCol>
                <a:gridCol w="1886638">
                  <a:extLst>
                    <a:ext uri="{9D8B030D-6E8A-4147-A177-3AD203B41FA5}">
                      <a16:colId xmlns:a16="http://schemas.microsoft.com/office/drawing/2014/main" val="2751133912"/>
                    </a:ext>
                  </a:extLst>
                </a:gridCol>
              </a:tblGrid>
              <a:tr h="262204">
                <a:tc gridSpan="3"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AC2.1  Describe the operation of the back of house 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779022"/>
                  </a:ext>
                </a:extLst>
              </a:tr>
              <a:tr h="405922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Storage</a:t>
                      </a:r>
                      <a:r>
                        <a:rPr lang="en-GB" sz="1000" b="1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area</a:t>
                      </a:r>
                      <a:endParaRPr lang="en-GB" sz="10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For storing ingredients &amp; materials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159091"/>
                  </a:ext>
                </a:extLst>
              </a:tr>
              <a:tr h="405922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Preparation </a:t>
                      </a:r>
                      <a:r>
                        <a:rPr lang="en-GB" sz="1000" b="1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&amp; cooking areas</a:t>
                      </a:r>
                      <a:endParaRPr lang="en-GB" sz="10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For preparing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fish, veg, meat and cold dishes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691375"/>
                  </a:ext>
                </a:extLst>
              </a:tr>
              <a:tr h="405922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Serving area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Where food is presented and plated for customers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6561740"/>
                  </a:ext>
                </a:extLst>
              </a:tr>
              <a:tr h="405922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Dirty area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Where rubbish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waste food, and washing up is done.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0527128"/>
                  </a:ext>
                </a:extLst>
              </a:tr>
              <a:tr h="562045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Staff area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Where employees can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change, store belongings and use the toilet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7378420"/>
                  </a:ext>
                </a:extLst>
              </a:tr>
              <a:tr h="562045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Workflow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For kitchen to work efficiently it needs to have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 logical layout for good workflow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245871"/>
                  </a:ext>
                </a:extLst>
              </a:tr>
              <a:tr h="562045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Kitchen equipment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Includes: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large, mechanical, small hand-help and first aid and safety equipment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5839866"/>
                  </a:ext>
                </a:extLst>
              </a:tr>
              <a:tr h="562045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Materials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For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cleaning, food preparation, waste disposal, employee welfare and maintenance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2140610"/>
                  </a:ext>
                </a:extLst>
              </a:tr>
              <a:tr h="249797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Stock control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Use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 first in, first out policy. 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4536595"/>
                  </a:ext>
                </a:extLst>
              </a:tr>
              <a:tr h="562045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Documentation</a:t>
                      </a:r>
                      <a:r>
                        <a:rPr lang="en-GB" sz="1000" b="1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/ admin</a:t>
                      </a:r>
                      <a:endParaRPr lang="en-GB" sz="10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E.g.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staff training records, H&amp;S policies, stock, food safety documents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802431"/>
                  </a:ext>
                </a:extLst>
              </a:tr>
              <a:tr h="562045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Dress code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Uniform must be clean, professional,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protect body and worn in kitchen only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5606032"/>
                  </a:ext>
                </a:extLst>
              </a:tr>
              <a:tr h="405922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Safety and security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Employees need to be aware of risks in kitchen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6193799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2108C96-F87C-4B10-A8A0-0A811302A0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5691474"/>
              </p:ext>
            </p:extLst>
          </p:nvPr>
        </p:nvGraphicFramePr>
        <p:xfrm>
          <a:off x="6422655" y="2031754"/>
          <a:ext cx="3429418" cy="2240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5064">
                  <a:extLst>
                    <a:ext uri="{9D8B030D-6E8A-4147-A177-3AD203B41FA5}">
                      <a16:colId xmlns:a16="http://schemas.microsoft.com/office/drawing/2014/main" val="3873167978"/>
                    </a:ext>
                  </a:extLst>
                </a:gridCol>
                <a:gridCol w="1081852">
                  <a:extLst>
                    <a:ext uri="{9D8B030D-6E8A-4147-A177-3AD203B41FA5}">
                      <a16:colId xmlns:a16="http://schemas.microsoft.com/office/drawing/2014/main" val="1772914664"/>
                    </a:ext>
                  </a:extLst>
                </a:gridCol>
                <a:gridCol w="2122502">
                  <a:extLst>
                    <a:ext uri="{9D8B030D-6E8A-4147-A177-3AD203B41FA5}">
                      <a16:colId xmlns:a16="http://schemas.microsoft.com/office/drawing/2014/main" val="3117176989"/>
                    </a:ext>
                  </a:extLst>
                </a:gridCol>
              </a:tblGrid>
              <a:tr h="172348">
                <a:tc gridSpan="3">
                  <a:txBody>
                    <a:bodyPr/>
                    <a:lstStyle/>
                    <a:p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AC2.3  Explain how hospitality and catering provision meets customer requirements 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779022"/>
                  </a:ext>
                </a:extLst>
              </a:tr>
              <a:tr h="339558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Customer trends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Businesses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need to keep up date with trends </a:t>
                      </a:r>
                      <a:r>
                        <a:rPr lang="en-GB" sz="1000" baseline="0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e.g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online services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6561740"/>
                  </a:ext>
                </a:extLst>
              </a:tr>
              <a:tr h="339558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Dietary requirements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Info on: nutrition,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food allergies + intolerances &amp; dietary needs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0527128"/>
                  </a:ext>
                </a:extLst>
              </a:tr>
              <a:tr h="158951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Leisure requirements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Sports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activities, holidays, tourism, outdoor pursuits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051761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Business</a:t>
                      </a:r>
                      <a:r>
                        <a:rPr lang="en-GB" sz="1000" b="1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requirements </a:t>
                      </a:r>
                      <a:endParaRPr lang="en-GB" sz="10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Conferences,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meeting, exhibitions, staff training, award ceremonies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220701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Local residents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Employ local and support economy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223062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B3FCF47E-B95B-4481-9EC0-F247E43FED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7156889"/>
              </p:ext>
            </p:extLst>
          </p:nvPr>
        </p:nvGraphicFramePr>
        <p:xfrm>
          <a:off x="6445161" y="555726"/>
          <a:ext cx="3393262" cy="14460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2462">
                  <a:extLst>
                    <a:ext uri="{9D8B030D-6E8A-4147-A177-3AD203B41FA5}">
                      <a16:colId xmlns:a16="http://schemas.microsoft.com/office/drawing/2014/main" val="3873167978"/>
                    </a:ext>
                  </a:extLst>
                </a:gridCol>
                <a:gridCol w="788091">
                  <a:extLst>
                    <a:ext uri="{9D8B030D-6E8A-4147-A177-3AD203B41FA5}">
                      <a16:colId xmlns:a16="http://schemas.microsoft.com/office/drawing/2014/main" val="1772914664"/>
                    </a:ext>
                  </a:extLst>
                </a:gridCol>
                <a:gridCol w="2222709">
                  <a:extLst>
                    <a:ext uri="{9D8B030D-6E8A-4147-A177-3AD203B41FA5}">
                      <a16:colId xmlns:a16="http://schemas.microsoft.com/office/drawing/2014/main" val="127767727"/>
                    </a:ext>
                  </a:extLst>
                </a:gridCol>
              </a:tblGrid>
              <a:tr h="335244">
                <a:tc gridSpan="3"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AC2.2  Customer requirements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779022"/>
                  </a:ext>
                </a:extLst>
              </a:tr>
              <a:tr h="409799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Customer needs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Things</a:t>
                      </a:r>
                      <a:r>
                        <a:rPr lang="en-GB" sz="10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the customer requires when purchasing a product or service.</a:t>
                      </a:r>
                      <a:endParaRPr lang="en-GB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159091"/>
                  </a:ext>
                </a:extLst>
              </a:tr>
              <a:tr h="701040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Customers rights / equality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Customers have legal rights to protect them when buying products/services</a:t>
                      </a:r>
                    </a:p>
                    <a:p>
                      <a:pPr marL="0" indent="0">
                        <a:buFontTx/>
                        <a:buNone/>
                      </a:pPr>
                      <a:endParaRPr lang="en-GB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691375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92C719A-3339-46CE-A49F-9724AF4232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8763373"/>
              </p:ext>
            </p:extLst>
          </p:nvPr>
        </p:nvGraphicFramePr>
        <p:xfrm>
          <a:off x="6422655" y="4383869"/>
          <a:ext cx="3429417" cy="20842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5130">
                  <a:extLst>
                    <a:ext uri="{9D8B030D-6E8A-4147-A177-3AD203B41FA5}">
                      <a16:colId xmlns:a16="http://schemas.microsoft.com/office/drawing/2014/main" val="3873167978"/>
                    </a:ext>
                  </a:extLst>
                </a:gridCol>
                <a:gridCol w="932904">
                  <a:extLst>
                    <a:ext uri="{9D8B030D-6E8A-4147-A177-3AD203B41FA5}">
                      <a16:colId xmlns:a16="http://schemas.microsoft.com/office/drawing/2014/main" val="1772914664"/>
                    </a:ext>
                  </a:extLst>
                </a:gridCol>
                <a:gridCol w="2251383">
                  <a:extLst>
                    <a:ext uri="{9D8B030D-6E8A-4147-A177-3AD203B41FA5}">
                      <a16:colId xmlns:a16="http://schemas.microsoft.com/office/drawing/2014/main" val="4261622128"/>
                    </a:ext>
                  </a:extLst>
                </a:gridCol>
              </a:tblGrid>
              <a:tr h="261964">
                <a:tc gridSpan="3">
                  <a:txBody>
                    <a:bodyPr/>
                    <a:lstStyle/>
                    <a:p>
                      <a:r>
                        <a:rPr lang="en-GB" sz="1050" b="1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Key Vocabulary</a:t>
                      </a:r>
                    </a:p>
                  </a:txBody>
                  <a:tcPr>
                    <a:solidFill>
                      <a:srgbClr val="FF00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779022"/>
                  </a:ext>
                </a:extLst>
              </a:tr>
              <a:tr h="412791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Covers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Customer food orders that are sent to the kitchen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159091"/>
                  </a:ext>
                </a:extLst>
              </a:tr>
              <a:tr h="412791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FIFO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First in, first out- using food stocks in rotation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691375"/>
                  </a:ext>
                </a:extLst>
              </a:tr>
              <a:tr h="571557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Customer requirement /expectation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Factors that decide whether or not a customer is satisfied with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the service they receive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5491069"/>
                  </a:ext>
                </a:extLst>
              </a:tr>
              <a:tr h="425127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Market</a:t>
                      </a:r>
                      <a:r>
                        <a:rPr lang="en-GB" sz="1000" b="1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research</a:t>
                      </a:r>
                      <a:endParaRPr lang="en-GB" sz="10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Ways of finding out customers’ needs, requirements and expectations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2399374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93C0D7AB-51DE-7D8A-4F39-D3D59338A8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0904107"/>
              </p:ext>
            </p:extLst>
          </p:nvPr>
        </p:nvGraphicFramePr>
        <p:xfrm>
          <a:off x="3250132" y="554218"/>
          <a:ext cx="3119775" cy="59138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637">
                  <a:extLst>
                    <a:ext uri="{9D8B030D-6E8A-4147-A177-3AD203B41FA5}">
                      <a16:colId xmlns:a16="http://schemas.microsoft.com/office/drawing/2014/main" val="3873167978"/>
                    </a:ext>
                  </a:extLst>
                </a:gridCol>
                <a:gridCol w="886469">
                  <a:extLst>
                    <a:ext uri="{9D8B030D-6E8A-4147-A177-3AD203B41FA5}">
                      <a16:colId xmlns:a16="http://schemas.microsoft.com/office/drawing/2014/main" val="1772914664"/>
                    </a:ext>
                  </a:extLst>
                </a:gridCol>
                <a:gridCol w="1881669">
                  <a:extLst>
                    <a:ext uri="{9D8B030D-6E8A-4147-A177-3AD203B41FA5}">
                      <a16:colId xmlns:a16="http://schemas.microsoft.com/office/drawing/2014/main" val="127767727"/>
                    </a:ext>
                  </a:extLst>
                </a:gridCol>
              </a:tblGrid>
              <a:tr h="335244">
                <a:tc gridSpan="3"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AC2.1  Describe the operation of front of house 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779022"/>
                  </a:ext>
                </a:extLst>
              </a:tr>
              <a:tr h="409799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Entrance/ reception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 greet customers &amp; guide them to a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table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159091"/>
                  </a:ext>
                </a:extLst>
              </a:tr>
              <a:tr h="409799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Waiting area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 hold &amp; entertain customers whilst they wait for a table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691375"/>
                  </a:ext>
                </a:extLst>
              </a:tr>
              <a:tr h="252184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Bar area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For customers to have a drink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6561740"/>
                  </a:ext>
                </a:extLst>
              </a:tr>
              <a:tr h="567415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Dining area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 serve customers their meal. Usually divided into sections for waiting staff to attend to.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0527128"/>
                  </a:ext>
                </a:extLst>
              </a:tr>
              <a:tr h="409799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Cloakroom</a:t>
                      </a:r>
                      <a:r>
                        <a:rPr lang="en-GB" sz="1000" b="1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/ toilers </a:t>
                      </a:r>
                      <a:endParaRPr lang="en-GB" sz="10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For customers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to use to make them more comfortable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7378420"/>
                  </a:ext>
                </a:extLst>
              </a:tr>
              <a:tr h="409799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Workflow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 way food passes from the kitchen to the customers.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8112727"/>
                  </a:ext>
                </a:extLst>
              </a:tr>
              <a:tr h="882646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Equipment</a:t>
                      </a:r>
                      <a:r>
                        <a:rPr lang="en-GB" sz="1000" b="1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GB" sz="10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Includes equipment for; table top, food service,  waiting at table, customer seating, organisation,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first aid/safety and bar area.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4062074"/>
                  </a:ext>
                </a:extLst>
              </a:tr>
              <a:tr h="567415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Materials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For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cleaning, food preparation, waste disposal, employee welfare and maintenance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2571524"/>
                  </a:ext>
                </a:extLst>
              </a:tr>
              <a:tr h="399513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Stock control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Use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 first in, first out policy. 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1698494"/>
                  </a:ext>
                </a:extLst>
              </a:tr>
              <a:tr h="725030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Dress code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Creates first impression,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uniform must be clean, no heavy make-up/jewellery or perfume, can identify staff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8757972"/>
                  </a:ext>
                </a:extLst>
              </a:tr>
              <a:tr h="545238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Safety and security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Employees need to be aware of risks in front of house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area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42212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95125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CADC070-0A6C-4E52-8CCA-220EDA493B1D}"/>
              </a:ext>
            </a:extLst>
          </p:cNvPr>
          <p:cNvGraphicFramePr>
            <a:graphicFrameLocks noGrp="1"/>
          </p:cNvGraphicFramePr>
          <p:nvPr/>
        </p:nvGraphicFramePr>
        <p:xfrm>
          <a:off x="2939943" y="6606520"/>
          <a:ext cx="3685559" cy="2902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85559">
                  <a:extLst>
                    <a:ext uri="{9D8B030D-6E8A-4147-A177-3AD203B41FA5}">
                      <a16:colId xmlns:a16="http://schemas.microsoft.com/office/drawing/2014/main" val="2550273436"/>
                    </a:ext>
                  </a:extLst>
                </a:gridCol>
              </a:tblGrid>
              <a:tr h="290218"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1" dirty="0">
                          <a:latin typeface="Tempus Sans ITC" panose="04020404030D07020202" pitchFamily="82" charset="0"/>
                        </a:rPr>
                        <a:t>Define the 3 levels of customer requirements and expectations</a:t>
                      </a:r>
                    </a:p>
                  </a:txBody>
                  <a:tcPr>
                    <a:solidFill>
                      <a:srgbClr val="DFE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8360258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2840E1E-10DD-44F8-80B0-A522C375CF5B}"/>
              </a:ext>
            </a:extLst>
          </p:cNvPr>
          <p:cNvGraphicFramePr>
            <a:graphicFrameLocks noGrp="1"/>
          </p:cNvGraphicFramePr>
          <p:nvPr/>
        </p:nvGraphicFramePr>
        <p:xfrm>
          <a:off x="1151209" y="141820"/>
          <a:ext cx="7434469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66228">
                  <a:extLst>
                    <a:ext uri="{9D8B030D-6E8A-4147-A177-3AD203B41FA5}">
                      <a16:colId xmlns:a16="http://schemas.microsoft.com/office/drawing/2014/main" val="1761409641"/>
                    </a:ext>
                  </a:extLst>
                </a:gridCol>
                <a:gridCol w="2808514">
                  <a:extLst>
                    <a:ext uri="{9D8B030D-6E8A-4147-A177-3AD203B41FA5}">
                      <a16:colId xmlns:a16="http://schemas.microsoft.com/office/drawing/2014/main" val="37954130"/>
                    </a:ext>
                  </a:extLst>
                </a:gridCol>
                <a:gridCol w="1559727">
                  <a:extLst>
                    <a:ext uri="{9D8B030D-6E8A-4147-A177-3AD203B41FA5}">
                      <a16:colId xmlns:a16="http://schemas.microsoft.com/office/drawing/2014/main" val="351764084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latin typeface="Tempus Sans ITC" panose="04020404030D07020202" pitchFamily="82" charset="0"/>
                        </a:rPr>
                        <a:t>Design &amp; Technology; Food</a:t>
                      </a:r>
                    </a:p>
                  </a:txBody>
                  <a:tcPr anchor="ctr">
                    <a:solidFill>
                      <a:srgbClr val="2E489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Tempus Sans ITC" panose="04020404030D07020202" pitchFamily="82" charset="0"/>
                        </a:rPr>
                        <a:t>Topic</a:t>
                      </a:r>
                      <a:r>
                        <a:rPr lang="en-GB" sz="1400" b="1" baseline="0" dirty="0">
                          <a:latin typeface="Tempus Sans ITC" panose="04020404030D07020202" pitchFamily="82" charset="0"/>
                        </a:rPr>
                        <a:t>: Unit 1 AC2</a:t>
                      </a:r>
                      <a:endParaRPr lang="en-GB" sz="1400" b="1" dirty="0">
                        <a:latin typeface="Tempus Sans ITC" panose="04020404030D07020202" pitchFamily="8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Tempus Sans ITC" panose="04020404030D07020202" pitchFamily="82" charset="0"/>
                        </a:rPr>
                        <a:t>Year Group: 10</a:t>
                      </a:r>
                    </a:p>
                  </a:txBody>
                  <a:tcPr anchor="ctr">
                    <a:solidFill>
                      <a:srgbClr val="A0BA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3742727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A1E23EA-ABE7-4A63-A852-E159E8CC97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3619569"/>
              </p:ext>
            </p:extLst>
          </p:nvPr>
        </p:nvGraphicFramePr>
        <p:xfrm>
          <a:off x="53929" y="554216"/>
          <a:ext cx="3119777" cy="60565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726">
                  <a:extLst>
                    <a:ext uri="{9D8B030D-6E8A-4147-A177-3AD203B41FA5}">
                      <a16:colId xmlns:a16="http://schemas.microsoft.com/office/drawing/2014/main" val="3873167978"/>
                    </a:ext>
                  </a:extLst>
                </a:gridCol>
                <a:gridCol w="944413">
                  <a:extLst>
                    <a:ext uri="{9D8B030D-6E8A-4147-A177-3AD203B41FA5}">
                      <a16:colId xmlns:a16="http://schemas.microsoft.com/office/drawing/2014/main" val="1772914664"/>
                    </a:ext>
                  </a:extLst>
                </a:gridCol>
                <a:gridCol w="1886638">
                  <a:extLst>
                    <a:ext uri="{9D8B030D-6E8A-4147-A177-3AD203B41FA5}">
                      <a16:colId xmlns:a16="http://schemas.microsoft.com/office/drawing/2014/main" val="2751133912"/>
                    </a:ext>
                  </a:extLst>
                </a:gridCol>
              </a:tblGrid>
              <a:tr h="262204">
                <a:tc gridSpan="3"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AC2.1  Describe the operation of the back of house 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779022"/>
                  </a:ext>
                </a:extLst>
              </a:tr>
              <a:tr h="405922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Storage</a:t>
                      </a:r>
                      <a:r>
                        <a:rPr lang="en-GB" sz="1000" b="1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area</a:t>
                      </a:r>
                      <a:endParaRPr lang="en-GB" sz="10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For storing ingredients &amp; materials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159091"/>
                  </a:ext>
                </a:extLst>
              </a:tr>
              <a:tr h="405922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Preparation </a:t>
                      </a:r>
                      <a:r>
                        <a:rPr lang="en-GB" sz="1000" b="1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&amp; cooking areas</a:t>
                      </a:r>
                      <a:endParaRPr lang="en-GB" sz="10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For preparing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fish, veg, meat and cold dishes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691375"/>
                  </a:ext>
                </a:extLst>
              </a:tr>
              <a:tr h="405922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Serving area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Where food is presented and plated for customers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6561740"/>
                  </a:ext>
                </a:extLst>
              </a:tr>
              <a:tr h="405922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Dirty area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Where rubbish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waste food, and washing up is done.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0527128"/>
                  </a:ext>
                </a:extLst>
              </a:tr>
              <a:tr h="562045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Staff area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Where employees can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change, store belongings and use the toilet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7378420"/>
                  </a:ext>
                </a:extLst>
              </a:tr>
              <a:tr h="562045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Workflow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For kitchen to work efficiently it needs to have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 logical layout for good workflow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245871"/>
                  </a:ext>
                </a:extLst>
              </a:tr>
              <a:tr h="562045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Kitchen equipment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Includes: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large, mechanical, small hand-help and first aid and safety equipment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5839866"/>
                  </a:ext>
                </a:extLst>
              </a:tr>
              <a:tr h="562045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Materials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For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cleaning, food preparation, waste disposal, employee welfare and maintenance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2140610"/>
                  </a:ext>
                </a:extLst>
              </a:tr>
              <a:tr h="249797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Stock control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Use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 first in, first out policy. 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4536595"/>
                  </a:ext>
                </a:extLst>
              </a:tr>
              <a:tr h="562045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Documentation</a:t>
                      </a:r>
                      <a:r>
                        <a:rPr lang="en-GB" sz="1000" b="1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/ admin</a:t>
                      </a:r>
                      <a:endParaRPr lang="en-GB" sz="10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E.g.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staff training records, H&amp;S policies, stock, food safety documents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802431"/>
                  </a:ext>
                </a:extLst>
              </a:tr>
              <a:tr h="562045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Dress code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Uniform must be clean, professional,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protect body and worn in kitchen only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5606032"/>
                  </a:ext>
                </a:extLst>
              </a:tr>
              <a:tr h="405922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Safety and security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Employees need to be aware of risks in kitchen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6193799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2108C96-F87C-4B10-A8A0-0A811302A0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0477232"/>
              </p:ext>
            </p:extLst>
          </p:nvPr>
        </p:nvGraphicFramePr>
        <p:xfrm>
          <a:off x="6422655" y="2031754"/>
          <a:ext cx="3429418" cy="2240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5064">
                  <a:extLst>
                    <a:ext uri="{9D8B030D-6E8A-4147-A177-3AD203B41FA5}">
                      <a16:colId xmlns:a16="http://schemas.microsoft.com/office/drawing/2014/main" val="3873167978"/>
                    </a:ext>
                  </a:extLst>
                </a:gridCol>
                <a:gridCol w="1081852">
                  <a:extLst>
                    <a:ext uri="{9D8B030D-6E8A-4147-A177-3AD203B41FA5}">
                      <a16:colId xmlns:a16="http://schemas.microsoft.com/office/drawing/2014/main" val="1772914664"/>
                    </a:ext>
                  </a:extLst>
                </a:gridCol>
                <a:gridCol w="2122502">
                  <a:extLst>
                    <a:ext uri="{9D8B030D-6E8A-4147-A177-3AD203B41FA5}">
                      <a16:colId xmlns:a16="http://schemas.microsoft.com/office/drawing/2014/main" val="3117176989"/>
                    </a:ext>
                  </a:extLst>
                </a:gridCol>
              </a:tblGrid>
              <a:tr h="172348">
                <a:tc gridSpan="3">
                  <a:txBody>
                    <a:bodyPr/>
                    <a:lstStyle/>
                    <a:p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AC2.3  Explain how hospitality and catering provision meets customer requirements 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779022"/>
                  </a:ext>
                </a:extLst>
              </a:tr>
              <a:tr h="339558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Customer trends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Businesses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need to keep up date with trends </a:t>
                      </a:r>
                      <a:r>
                        <a:rPr lang="en-GB" sz="1000" baseline="0" dirty="0" err="1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e.g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online services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6561740"/>
                  </a:ext>
                </a:extLst>
              </a:tr>
              <a:tr h="339558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Dietary requirements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Info on: nutrition,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food allergies + intolerances &amp; dietary needs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0527128"/>
                  </a:ext>
                </a:extLst>
              </a:tr>
              <a:tr h="158951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Leisure requirements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Sports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activities, holidays, tourism, outdoor pursuits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051761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Business</a:t>
                      </a:r>
                      <a:r>
                        <a:rPr lang="en-GB" sz="1000" b="1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requirements </a:t>
                      </a:r>
                      <a:endParaRPr lang="en-GB" sz="10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Conferences,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meeting, exhibitions, staff training, award ceremonies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220701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Local residents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Employ local and support economy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223062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B3FCF47E-B95B-4481-9EC0-F247E43FED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5138131"/>
              </p:ext>
            </p:extLst>
          </p:nvPr>
        </p:nvGraphicFramePr>
        <p:xfrm>
          <a:off x="6445161" y="555726"/>
          <a:ext cx="3393262" cy="14460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2462">
                  <a:extLst>
                    <a:ext uri="{9D8B030D-6E8A-4147-A177-3AD203B41FA5}">
                      <a16:colId xmlns:a16="http://schemas.microsoft.com/office/drawing/2014/main" val="3873167978"/>
                    </a:ext>
                  </a:extLst>
                </a:gridCol>
                <a:gridCol w="788091">
                  <a:extLst>
                    <a:ext uri="{9D8B030D-6E8A-4147-A177-3AD203B41FA5}">
                      <a16:colId xmlns:a16="http://schemas.microsoft.com/office/drawing/2014/main" val="1772914664"/>
                    </a:ext>
                  </a:extLst>
                </a:gridCol>
                <a:gridCol w="2222709">
                  <a:extLst>
                    <a:ext uri="{9D8B030D-6E8A-4147-A177-3AD203B41FA5}">
                      <a16:colId xmlns:a16="http://schemas.microsoft.com/office/drawing/2014/main" val="127767727"/>
                    </a:ext>
                  </a:extLst>
                </a:gridCol>
              </a:tblGrid>
              <a:tr h="335244">
                <a:tc gridSpan="3"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AC2.2  Customer requirements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779022"/>
                  </a:ext>
                </a:extLst>
              </a:tr>
              <a:tr h="409799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Customer needs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Things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the customer requires when purchasing a product or service.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159091"/>
                  </a:ext>
                </a:extLst>
              </a:tr>
              <a:tr h="701040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Customers rights / equality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Customers have legal rights to protect them when buying products/services</a:t>
                      </a:r>
                    </a:p>
                    <a:p>
                      <a:pPr marL="0" indent="0">
                        <a:buFontTx/>
                        <a:buNone/>
                      </a:pP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691375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92C719A-3339-46CE-A49F-9724AF4232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3334151"/>
              </p:ext>
            </p:extLst>
          </p:nvPr>
        </p:nvGraphicFramePr>
        <p:xfrm>
          <a:off x="6422655" y="4383869"/>
          <a:ext cx="3429417" cy="20842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5130">
                  <a:extLst>
                    <a:ext uri="{9D8B030D-6E8A-4147-A177-3AD203B41FA5}">
                      <a16:colId xmlns:a16="http://schemas.microsoft.com/office/drawing/2014/main" val="3873167978"/>
                    </a:ext>
                  </a:extLst>
                </a:gridCol>
                <a:gridCol w="932904">
                  <a:extLst>
                    <a:ext uri="{9D8B030D-6E8A-4147-A177-3AD203B41FA5}">
                      <a16:colId xmlns:a16="http://schemas.microsoft.com/office/drawing/2014/main" val="1772914664"/>
                    </a:ext>
                  </a:extLst>
                </a:gridCol>
                <a:gridCol w="2251383">
                  <a:extLst>
                    <a:ext uri="{9D8B030D-6E8A-4147-A177-3AD203B41FA5}">
                      <a16:colId xmlns:a16="http://schemas.microsoft.com/office/drawing/2014/main" val="4261622128"/>
                    </a:ext>
                  </a:extLst>
                </a:gridCol>
              </a:tblGrid>
              <a:tr h="261964">
                <a:tc gridSpan="3">
                  <a:txBody>
                    <a:bodyPr/>
                    <a:lstStyle/>
                    <a:p>
                      <a:r>
                        <a:rPr lang="en-GB" sz="1050" b="1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Key Vocabulary</a:t>
                      </a:r>
                    </a:p>
                  </a:txBody>
                  <a:tcPr>
                    <a:solidFill>
                      <a:srgbClr val="FF00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779022"/>
                  </a:ext>
                </a:extLst>
              </a:tr>
              <a:tr h="412791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Covers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Customer food orders that are sent to the kitchen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159091"/>
                  </a:ext>
                </a:extLst>
              </a:tr>
              <a:tr h="412791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FIFO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First in, first out- using food stocks in rotation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691375"/>
                  </a:ext>
                </a:extLst>
              </a:tr>
              <a:tr h="571557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Customer requirement /expectation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Factors that decide whether or not a customer is satisfied with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the service they receive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5491069"/>
                  </a:ext>
                </a:extLst>
              </a:tr>
              <a:tr h="425127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Market</a:t>
                      </a:r>
                      <a:r>
                        <a:rPr lang="en-GB" sz="1000" b="1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research</a:t>
                      </a:r>
                      <a:endParaRPr lang="en-GB" sz="10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Ways of finding out customers’ needs, requirements and expectations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2399374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93C0D7AB-51DE-7D8A-4F39-D3D59338A8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4965513"/>
              </p:ext>
            </p:extLst>
          </p:nvPr>
        </p:nvGraphicFramePr>
        <p:xfrm>
          <a:off x="3250132" y="554218"/>
          <a:ext cx="3119775" cy="59138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637">
                  <a:extLst>
                    <a:ext uri="{9D8B030D-6E8A-4147-A177-3AD203B41FA5}">
                      <a16:colId xmlns:a16="http://schemas.microsoft.com/office/drawing/2014/main" val="3873167978"/>
                    </a:ext>
                  </a:extLst>
                </a:gridCol>
                <a:gridCol w="886469">
                  <a:extLst>
                    <a:ext uri="{9D8B030D-6E8A-4147-A177-3AD203B41FA5}">
                      <a16:colId xmlns:a16="http://schemas.microsoft.com/office/drawing/2014/main" val="1772914664"/>
                    </a:ext>
                  </a:extLst>
                </a:gridCol>
                <a:gridCol w="1881669">
                  <a:extLst>
                    <a:ext uri="{9D8B030D-6E8A-4147-A177-3AD203B41FA5}">
                      <a16:colId xmlns:a16="http://schemas.microsoft.com/office/drawing/2014/main" val="127767727"/>
                    </a:ext>
                  </a:extLst>
                </a:gridCol>
              </a:tblGrid>
              <a:tr h="335244">
                <a:tc gridSpan="3"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AC2.1  Describe the operation of front of house 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779022"/>
                  </a:ext>
                </a:extLst>
              </a:tr>
              <a:tr h="409799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Entrance/ reception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 greet customers &amp; guide them to a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table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159091"/>
                  </a:ext>
                </a:extLst>
              </a:tr>
              <a:tr h="409799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Waiting area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 hold &amp; entertain customers whilst they wait for a table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691375"/>
                  </a:ext>
                </a:extLst>
              </a:tr>
              <a:tr h="252184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Bar area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For customers to have a drink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6561740"/>
                  </a:ext>
                </a:extLst>
              </a:tr>
              <a:tr h="567415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Dining area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 serve customers their meal. Usually divided into sections for waiting staff to attend to.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0527128"/>
                  </a:ext>
                </a:extLst>
              </a:tr>
              <a:tr h="409799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Cloakroom</a:t>
                      </a:r>
                      <a:r>
                        <a:rPr lang="en-GB" sz="1000" b="1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/ toilers </a:t>
                      </a:r>
                      <a:endParaRPr lang="en-GB" sz="10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For customers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to use to make them more comfortable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7378420"/>
                  </a:ext>
                </a:extLst>
              </a:tr>
              <a:tr h="409799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Workflow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 way food passes from the kitchen to the customers.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8112727"/>
                  </a:ext>
                </a:extLst>
              </a:tr>
              <a:tr h="882646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Equipment</a:t>
                      </a:r>
                      <a:r>
                        <a:rPr lang="en-GB" sz="1000" b="1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GB" sz="10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Includes equipment for; table top, food service,  waiting at table, customer seating, organisation,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first aid/safety and bar area.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4062074"/>
                  </a:ext>
                </a:extLst>
              </a:tr>
              <a:tr h="567415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Materials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For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cleaning, food preparation, waste disposal, employee welfare and maintenance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2571524"/>
                  </a:ext>
                </a:extLst>
              </a:tr>
              <a:tr h="399513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Stock control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Use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 first in, first out policy. 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1698494"/>
                  </a:ext>
                </a:extLst>
              </a:tr>
              <a:tr h="725030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Dress code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Creates first impression,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uniform must be clean, no heavy make-up/jewellery or perfume, can identify staff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8757972"/>
                  </a:ext>
                </a:extLst>
              </a:tr>
              <a:tr h="545238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Safety and security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Employees need to be aware of risks in front of house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area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42212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11016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CADC070-0A6C-4E52-8CCA-220EDA493B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5241159"/>
              </p:ext>
            </p:extLst>
          </p:nvPr>
        </p:nvGraphicFramePr>
        <p:xfrm>
          <a:off x="113193" y="6332561"/>
          <a:ext cx="9669465" cy="4356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39013">
                  <a:extLst>
                    <a:ext uri="{9D8B030D-6E8A-4147-A177-3AD203B41FA5}">
                      <a16:colId xmlns:a16="http://schemas.microsoft.com/office/drawing/2014/main" val="2550273436"/>
                    </a:ext>
                  </a:extLst>
                </a:gridCol>
                <a:gridCol w="3135085">
                  <a:extLst>
                    <a:ext uri="{9D8B030D-6E8A-4147-A177-3AD203B41FA5}">
                      <a16:colId xmlns:a16="http://schemas.microsoft.com/office/drawing/2014/main" val="1325982746"/>
                    </a:ext>
                  </a:extLst>
                </a:gridCol>
                <a:gridCol w="3695367">
                  <a:extLst>
                    <a:ext uri="{9D8B030D-6E8A-4147-A177-3AD203B41FA5}">
                      <a16:colId xmlns:a16="http://schemas.microsoft.com/office/drawing/2014/main" val="668975868"/>
                    </a:ext>
                  </a:extLst>
                </a:gridCol>
              </a:tblGrid>
              <a:tr h="435608"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Research workplace injury statistics </a:t>
                      </a:r>
                    </a:p>
                  </a:txBody>
                  <a:tcPr>
                    <a:solidFill>
                      <a:srgbClr val="DFE4E7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Define employer and employee</a:t>
                      </a:r>
                      <a:r>
                        <a:rPr lang="en-GB" sz="1000" b="1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responsibilities </a:t>
                      </a:r>
                      <a:endParaRPr lang="en-GB" sz="10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DFE4E7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Identify the level of risk</a:t>
                      </a:r>
                      <a:r>
                        <a:rPr lang="en-GB" sz="1000" b="1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for each hazard (Low/medium/high)</a:t>
                      </a:r>
                      <a:endParaRPr lang="en-GB" sz="10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DFE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8360258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2840E1E-10DD-44F8-80B0-A522C375CF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354048"/>
              </p:ext>
            </p:extLst>
          </p:nvPr>
        </p:nvGraphicFramePr>
        <p:xfrm>
          <a:off x="1151209" y="141820"/>
          <a:ext cx="7434469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66228">
                  <a:extLst>
                    <a:ext uri="{9D8B030D-6E8A-4147-A177-3AD203B41FA5}">
                      <a16:colId xmlns:a16="http://schemas.microsoft.com/office/drawing/2014/main" val="1761409641"/>
                    </a:ext>
                  </a:extLst>
                </a:gridCol>
                <a:gridCol w="2808514">
                  <a:extLst>
                    <a:ext uri="{9D8B030D-6E8A-4147-A177-3AD203B41FA5}">
                      <a16:colId xmlns:a16="http://schemas.microsoft.com/office/drawing/2014/main" val="37954130"/>
                    </a:ext>
                  </a:extLst>
                </a:gridCol>
                <a:gridCol w="1559727">
                  <a:extLst>
                    <a:ext uri="{9D8B030D-6E8A-4147-A177-3AD203B41FA5}">
                      <a16:colId xmlns:a16="http://schemas.microsoft.com/office/drawing/2014/main" val="351764084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latin typeface="Tempus Sans ITC" panose="04020404030D07020202" pitchFamily="82" charset="0"/>
                        </a:rPr>
                        <a:t>Design &amp; Technology; Food</a:t>
                      </a:r>
                    </a:p>
                  </a:txBody>
                  <a:tcPr anchor="ctr">
                    <a:solidFill>
                      <a:srgbClr val="2E489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Tempus Sans ITC" panose="04020404030D07020202" pitchFamily="82" charset="0"/>
                        </a:rPr>
                        <a:t>Topic</a:t>
                      </a:r>
                      <a:r>
                        <a:rPr lang="en-GB" sz="1400" b="1" baseline="0" dirty="0">
                          <a:latin typeface="Tempus Sans ITC" panose="04020404030D07020202" pitchFamily="82" charset="0"/>
                        </a:rPr>
                        <a:t>: Unit 1 AC3</a:t>
                      </a:r>
                      <a:endParaRPr lang="en-GB" sz="1400" b="1" dirty="0">
                        <a:latin typeface="Tempus Sans ITC" panose="04020404030D07020202" pitchFamily="8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Tempus Sans ITC" panose="04020404030D07020202" pitchFamily="82" charset="0"/>
                        </a:rPr>
                        <a:t>Year Group: 10</a:t>
                      </a:r>
                    </a:p>
                  </a:txBody>
                  <a:tcPr anchor="ctr">
                    <a:solidFill>
                      <a:srgbClr val="A0BA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3742727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A1E23EA-ABE7-4A63-A852-E159E8CC97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4596613"/>
              </p:ext>
            </p:extLst>
          </p:nvPr>
        </p:nvGraphicFramePr>
        <p:xfrm>
          <a:off x="113193" y="951406"/>
          <a:ext cx="2904326" cy="4495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3873167978"/>
                    </a:ext>
                  </a:extLst>
                </a:gridCol>
                <a:gridCol w="688461">
                  <a:extLst>
                    <a:ext uri="{9D8B030D-6E8A-4147-A177-3AD203B41FA5}">
                      <a16:colId xmlns:a16="http://schemas.microsoft.com/office/drawing/2014/main" val="1772914664"/>
                    </a:ext>
                  </a:extLst>
                </a:gridCol>
                <a:gridCol w="2007585">
                  <a:extLst>
                    <a:ext uri="{9D8B030D-6E8A-4147-A177-3AD203B41FA5}">
                      <a16:colId xmlns:a16="http://schemas.microsoft.com/office/drawing/2014/main" val="2751133912"/>
                    </a:ext>
                  </a:extLst>
                </a:gridCol>
              </a:tblGrid>
              <a:tr h="382464">
                <a:tc gridSpan="3"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AC3.1 Describe personal safety responsibilities in the work place 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779022"/>
                  </a:ext>
                </a:extLst>
              </a:tr>
              <a:tr h="713933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HASAWA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Health and Safety at</a:t>
                      </a:r>
                      <a:r>
                        <a:rPr lang="en-GB" sz="1050" b="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Work Act 1974- all employees must take care of their own health and safety and not endanger others</a:t>
                      </a:r>
                      <a:endParaRPr lang="en-GB" sz="1050" b="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159091"/>
                  </a:ext>
                </a:extLst>
              </a:tr>
              <a:tr h="968909">
                <a:tc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RIDDOR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Reporting of injuries,</a:t>
                      </a:r>
                      <a:r>
                        <a:rPr lang="en-GB" sz="105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Diseases and dangerous occurrences regulations 2013 – law requires employees to report to the HSE to record (work related fatalities, injuries and diseases). </a:t>
                      </a:r>
                      <a:endParaRPr lang="en-GB" sz="105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691375"/>
                  </a:ext>
                </a:extLst>
              </a:tr>
              <a:tr h="397920">
                <a:tc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COSHH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Control of substances</a:t>
                      </a:r>
                      <a:r>
                        <a:rPr lang="en-GB" sz="105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hazardous to health</a:t>
                      </a:r>
                      <a:endParaRPr lang="en-GB" sz="105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6561740"/>
                  </a:ext>
                </a:extLst>
              </a:tr>
              <a:tr h="713933">
                <a:tc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MHOR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Manual handling Operations</a:t>
                      </a:r>
                      <a:r>
                        <a:rPr lang="en-GB" sz="105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Regulations (1992) – Requires you to avoid any manual handling at work that could cause a risk to health.</a:t>
                      </a:r>
                      <a:endParaRPr lang="en-GB" sz="105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0527128"/>
                  </a:ext>
                </a:extLst>
              </a:tr>
              <a:tr h="857057">
                <a:tc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PPER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Personal</a:t>
                      </a:r>
                      <a:r>
                        <a:rPr lang="en-GB" sz="105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protective equipment at work regulations (1992) – PPE is equipment that will protect the user against health or safety risks at work. </a:t>
                      </a:r>
                      <a:endParaRPr lang="en-GB" sz="105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7378420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B3FCF47E-B95B-4481-9EC0-F247E43FED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8907050"/>
              </p:ext>
            </p:extLst>
          </p:nvPr>
        </p:nvGraphicFramePr>
        <p:xfrm>
          <a:off x="3192183" y="951406"/>
          <a:ext cx="2916386" cy="132816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3873167978"/>
                    </a:ext>
                  </a:extLst>
                </a:gridCol>
                <a:gridCol w="622882">
                  <a:extLst>
                    <a:ext uri="{9D8B030D-6E8A-4147-A177-3AD203B41FA5}">
                      <a16:colId xmlns:a16="http://schemas.microsoft.com/office/drawing/2014/main" val="1772914664"/>
                    </a:ext>
                  </a:extLst>
                </a:gridCol>
                <a:gridCol w="2085224">
                  <a:extLst>
                    <a:ext uri="{9D8B030D-6E8A-4147-A177-3AD203B41FA5}">
                      <a16:colId xmlns:a16="http://schemas.microsoft.com/office/drawing/2014/main" val="127767727"/>
                    </a:ext>
                  </a:extLst>
                </a:gridCol>
              </a:tblGrid>
              <a:tr h="474723">
                <a:tc gridSpan="3"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AC3.2  Food safety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779022"/>
                  </a:ext>
                </a:extLst>
              </a:tr>
              <a:tr h="612164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HACCP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HAZARD ANALYSIS &amp; CRITICAL CONTROL POINTS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Identify the hazard and put steps in place that remove or reduce risk to a safe level.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159091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92C719A-3339-46CE-A49F-9724AF4232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9706048"/>
              </p:ext>
            </p:extLst>
          </p:nvPr>
        </p:nvGraphicFramePr>
        <p:xfrm>
          <a:off x="6253209" y="951406"/>
          <a:ext cx="3450557" cy="47089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6641">
                  <a:extLst>
                    <a:ext uri="{9D8B030D-6E8A-4147-A177-3AD203B41FA5}">
                      <a16:colId xmlns:a16="http://schemas.microsoft.com/office/drawing/2014/main" val="3873167978"/>
                    </a:ext>
                  </a:extLst>
                </a:gridCol>
                <a:gridCol w="800442">
                  <a:extLst>
                    <a:ext uri="{9D8B030D-6E8A-4147-A177-3AD203B41FA5}">
                      <a16:colId xmlns:a16="http://schemas.microsoft.com/office/drawing/2014/main" val="1772914664"/>
                    </a:ext>
                  </a:extLst>
                </a:gridCol>
                <a:gridCol w="2403474">
                  <a:extLst>
                    <a:ext uri="{9D8B030D-6E8A-4147-A177-3AD203B41FA5}">
                      <a16:colId xmlns:a16="http://schemas.microsoft.com/office/drawing/2014/main" val="4261622128"/>
                    </a:ext>
                  </a:extLst>
                </a:gridCol>
              </a:tblGrid>
              <a:tr h="469916">
                <a:tc gridSpan="3"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Key Vocabulary</a:t>
                      </a:r>
                    </a:p>
                  </a:txBody>
                  <a:tcPr>
                    <a:solidFill>
                      <a:srgbClr val="FF00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779022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Control measure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 way of reducing the risk of a</a:t>
                      </a:r>
                      <a:r>
                        <a:rPr lang="en-GB" sz="12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hazard causing harm</a:t>
                      </a:r>
                      <a:endParaRPr lang="en-GB"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15909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Critical control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Stages in food production where food safety could go wrong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3122864"/>
                  </a:ext>
                </a:extLst>
              </a:tr>
              <a:tr h="30714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Hazard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Something that causes harm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691375"/>
                  </a:ext>
                </a:extLst>
              </a:tr>
              <a:tr h="36329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Risk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How likely it is that someone will be harmed by a hazard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6561740"/>
                  </a:ext>
                </a:extLst>
              </a:tr>
              <a:tr h="151469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Risk assessment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 way of identifying risks</a:t>
                      </a:r>
                      <a:r>
                        <a:rPr lang="en-GB" sz="12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in activities, situations or using objects.</a:t>
                      </a:r>
                      <a:endParaRPr lang="en-GB"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371822"/>
                  </a:ext>
                </a:extLst>
              </a:tr>
              <a:tr h="244771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Level of risk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Identify whether the level of risk is low/medium/high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015706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Accident form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 form that is filled out to record details of an event that causes injury/illness (how it happened/ who was involved/ date &amp; time)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9355449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Due diligence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Being able to prove that reasonable actions to avoid a health risk have been taken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16626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2556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CADC070-0A6C-4E52-8CCA-220EDA493B1D}"/>
              </a:ext>
            </a:extLst>
          </p:cNvPr>
          <p:cNvGraphicFramePr>
            <a:graphicFrameLocks noGrp="1"/>
          </p:cNvGraphicFramePr>
          <p:nvPr/>
        </p:nvGraphicFramePr>
        <p:xfrm>
          <a:off x="113193" y="6332561"/>
          <a:ext cx="9669465" cy="4356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39013">
                  <a:extLst>
                    <a:ext uri="{9D8B030D-6E8A-4147-A177-3AD203B41FA5}">
                      <a16:colId xmlns:a16="http://schemas.microsoft.com/office/drawing/2014/main" val="2550273436"/>
                    </a:ext>
                  </a:extLst>
                </a:gridCol>
                <a:gridCol w="3135085">
                  <a:extLst>
                    <a:ext uri="{9D8B030D-6E8A-4147-A177-3AD203B41FA5}">
                      <a16:colId xmlns:a16="http://schemas.microsoft.com/office/drawing/2014/main" val="1325982746"/>
                    </a:ext>
                  </a:extLst>
                </a:gridCol>
                <a:gridCol w="3695367">
                  <a:extLst>
                    <a:ext uri="{9D8B030D-6E8A-4147-A177-3AD203B41FA5}">
                      <a16:colId xmlns:a16="http://schemas.microsoft.com/office/drawing/2014/main" val="668975868"/>
                    </a:ext>
                  </a:extLst>
                </a:gridCol>
              </a:tblGrid>
              <a:tr h="435608"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Research workplace injury statistics </a:t>
                      </a:r>
                    </a:p>
                  </a:txBody>
                  <a:tcPr>
                    <a:solidFill>
                      <a:srgbClr val="DFE4E7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Define employer and employee</a:t>
                      </a:r>
                      <a:r>
                        <a:rPr lang="en-GB" sz="1000" b="1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responsibilities </a:t>
                      </a:r>
                      <a:endParaRPr lang="en-GB" sz="10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DFE4E7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Identify the level of risk</a:t>
                      </a:r>
                      <a:r>
                        <a:rPr lang="en-GB" sz="1000" b="1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for each hazard (Low/medium/high)</a:t>
                      </a:r>
                      <a:endParaRPr lang="en-GB" sz="10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DFE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8360258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2840E1E-10DD-44F8-80B0-A522C375CF5B}"/>
              </a:ext>
            </a:extLst>
          </p:cNvPr>
          <p:cNvGraphicFramePr>
            <a:graphicFrameLocks noGrp="1"/>
          </p:cNvGraphicFramePr>
          <p:nvPr/>
        </p:nvGraphicFramePr>
        <p:xfrm>
          <a:off x="1151209" y="141820"/>
          <a:ext cx="7434469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66228">
                  <a:extLst>
                    <a:ext uri="{9D8B030D-6E8A-4147-A177-3AD203B41FA5}">
                      <a16:colId xmlns:a16="http://schemas.microsoft.com/office/drawing/2014/main" val="1761409641"/>
                    </a:ext>
                  </a:extLst>
                </a:gridCol>
                <a:gridCol w="2808514">
                  <a:extLst>
                    <a:ext uri="{9D8B030D-6E8A-4147-A177-3AD203B41FA5}">
                      <a16:colId xmlns:a16="http://schemas.microsoft.com/office/drawing/2014/main" val="37954130"/>
                    </a:ext>
                  </a:extLst>
                </a:gridCol>
                <a:gridCol w="1559727">
                  <a:extLst>
                    <a:ext uri="{9D8B030D-6E8A-4147-A177-3AD203B41FA5}">
                      <a16:colId xmlns:a16="http://schemas.microsoft.com/office/drawing/2014/main" val="351764084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latin typeface="Tempus Sans ITC" panose="04020404030D07020202" pitchFamily="82" charset="0"/>
                        </a:rPr>
                        <a:t>Design &amp; Technology; Food</a:t>
                      </a:r>
                    </a:p>
                  </a:txBody>
                  <a:tcPr anchor="ctr">
                    <a:solidFill>
                      <a:srgbClr val="2E489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Tempus Sans ITC" panose="04020404030D07020202" pitchFamily="82" charset="0"/>
                        </a:rPr>
                        <a:t>Topic</a:t>
                      </a:r>
                      <a:r>
                        <a:rPr lang="en-GB" sz="1400" b="1" baseline="0" dirty="0">
                          <a:latin typeface="Tempus Sans ITC" panose="04020404030D07020202" pitchFamily="82" charset="0"/>
                        </a:rPr>
                        <a:t>: Unit 1 AC3</a:t>
                      </a:r>
                      <a:endParaRPr lang="en-GB" sz="1400" b="1" dirty="0">
                        <a:latin typeface="Tempus Sans ITC" panose="04020404030D07020202" pitchFamily="8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Tempus Sans ITC" panose="04020404030D07020202" pitchFamily="82" charset="0"/>
                        </a:rPr>
                        <a:t>Year Group: 10</a:t>
                      </a:r>
                    </a:p>
                  </a:txBody>
                  <a:tcPr anchor="ctr">
                    <a:solidFill>
                      <a:srgbClr val="A0BA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3742727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A1E23EA-ABE7-4A63-A852-E159E8CC97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1625360"/>
              </p:ext>
            </p:extLst>
          </p:nvPr>
        </p:nvGraphicFramePr>
        <p:xfrm>
          <a:off x="113193" y="951406"/>
          <a:ext cx="2904326" cy="4495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3873167978"/>
                    </a:ext>
                  </a:extLst>
                </a:gridCol>
                <a:gridCol w="688461">
                  <a:extLst>
                    <a:ext uri="{9D8B030D-6E8A-4147-A177-3AD203B41FA5}">
                      <a16:colId xmlns:a16="http://schemas.microsoft.com/office/drawing/2014/main" val="1772914664"/>
                    </a:ext>
                  </a:extLst>
                </a:gridCol>
                <a:gridCol w="2007585">
                  <a:extLst>
                    <a:ext uri="{9D8B030D-6E8A-4147-A177-3AD203B41FA5}">
                      <a16:colId xmlns:a16="http://schemas.microsoft.com/office/drawing/2014/main" val="2751133912"/>
                    </a:ext>
                  </a:extLst>
                </a:gridCol>
              </a:tblGrid>
              <a:tr h="382464">
                <a:tc gridSpan="3"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AC3.1 Describe personal safety responsibilities in the work place 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779022"/>
                  </a:ext>
                </a:extLst>
              </a:tr>
              <a:tr h="713933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HASAWA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Health and Safety at</a:t>
                      </a:r>
                      <a:r>
                        <a:rPr lang="en-GB" sz="1050" b="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Work Act 1974- all employees must take care of their own health and safety and not endanger others</a:t>
                      </a:r>
                      <a:endParaRPr lang="en-GB" sz="1050" b="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159091"/>
                  </a:ext>
                </a:extLst>
              </a:tr>
              <a:tr h="968909">
                <a:tc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RIDDOR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Reporting of injuries,</a:t>
                      </a:r>
                      <a:r>
                        <a:rPr lang="en-GB" sz="105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Diseases and dangerous occurrences regulations 2013 – law requires employees to report to the HSE to record (work related fatalities, injuries and diseases). </a:t>
                      </a:r>
                      <a:endParaRPr lang="en-GB" sz="105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691375"/>
                  </a:ext>
                </a:extLst>
              </a:tr>
              <a:tr h="397920">
                <a:tc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COSHH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Control of substances</a:t>
                      </a:r>
                      <a:r>
                        <a:rPr lang="en-GB" sz="105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hazardous to health</a:t>
                      </a:r>
                      <a:endParaRPr lang="en-GB" sz="105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6561740"/>
                  </a:ext>
                </a:extLst>
              </a:tr>
              <a:tr h="713933">
                <a:tc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MHOR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Manual handling Operations</a:t>
                      </a:r>
                      <a:r>
                        <a:rPr lang="en-GB" sz="105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Regulations (1992) – Requires you to avoid any manual handling at work that could cause a risk to health.</a:t>
                      </a:r>
                      <a:endParaRPr lang="en-GB" sz="105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0527128"/>
                  </a:ext>
                </a:extLst>
              </a:tr>
              <a:tr h="857057">
                <a:tc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PPER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Personal</a:t>
                      </a:r>
                      <a:r>
                        <a:rPr lang="en-GB" sz="105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protective equipment at work regulations (1992) – PPE is equipment that will protect the user against health or safety risks at work. </a:t>
                      </a:r>
                      <a:endParaRPr lang="en-GB" sz="105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7378420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B3FCF47E-B95B-4481-9EC0-F247E43FED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7091458"/>
              </p:ext>
            </p:extLst>
          </p:nvPr>
        </p:nvGraphicFramePr>
        <p:xfrm>
          <a:off x="3192183" y="951406"/>
          <a:ext cx="2916386" cy="149154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3873167978"/>
                    </a:ext>
                  </a:extLst>
                </a:gridCol>
                <a:gridCol w="622882">
                  <a:extLst>
                    <a:ext uri="{9D8B030D-6E8A-4147-A177-3AD203B41FA5}">
                      <a16:colId xmlns:a16="http://schemas.microsoft.com/office/drawing/2014/main" val="1772914664"/>
                    </a:ext>
                  </a:extLst>
                </a:gridCol>
                <a:gridCol w="2085224">
                  <a:extLst>
                    <a:ext uri="{9D8B030D-6E8A-4147-A177-3AD203B41FA5}">
                      <a16:colId xmlns:a16="http://schemas.microsoft.com/office/drawing/2014/main" val="127767727"/>
                    </a:ext>
                  </a:extLst>
                </a:gridCol>
              </a:tblGrid>
              <a:tr h="533120">
                <a:tc gridSpan="3"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AC3.2  Food safety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779022"/>
                  </a:ext>
                </a:extLst>
              </a:tr>
              <a:tr h="958423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HACCP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HAZARD ANALYSIS &amp; CRITICAL CONTROL POINTS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Identify the hazard and put steps in place that remove or reduce risk to a safe level.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159091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92C719A-3339-46CE-A49F-9724AF4232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1390490"/>
              </p:ext>
            </p:extLst>
          </p:nvPr>
        </p:nvGraphicFramePr>
        <p:xfrm>
          <a:off x="6253209" y="951406"/>
          <a:ext cx="3450557" cy="47089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6641">
                  <a:extLst>
                    <a:ext uri="{9D8B030D-6E8A-4147-A177-3AD203B41FA5}">
                      <a16:colId xmlns:a16="http://schemas.microsoft.com/office/drawing/2014/main" val="3873167978"/>
                    </a:ext>
                  </a:extLst>
                </a:gridCol>
                <a:gridCol w="800442">
                  <a:extLst>
                    <a:ext uri="{9D8B030D-6E8A-4147-A177-3AD203B41FA5}">
                      <a16:colId xmlns:a16="http://schemas.microsoft.com/office/drawing/2014/main" val="1772914664"/>
                    </a:ext>
                  </a:extLst>
                </a:gridCol>
                <a:gridCol w="2403474">
                  <a:extLst>
                    <a:ext uri="{9D8B030D-6E8A-4147-A177-3AD203B41FA5}">
                      <a16:colId xmlns:a16="http://schemas.microsoft.com/office/drawing/2014/main" val="4261622128"/>
                    </a:ext>
                  </a:extLst>
                </a:gridCol>
              </a:tblGrid>
              <a:tr h="469916">
                <a:tc gridSpan="3"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Key Vocabulary</a:t>
                      </a:r>
                    </a:p>
                  </a:txBody>
                  <a:tcPr>
                    <a:solidFill>
                      <a:srgbClr val="FF00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779022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Control measure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 way of reducing the risk of a</a:t>
                      </a:r>
                      <a:r>
                        <a:rPr lang="en-GB" sz="12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hazard causing harm</a:t>
                      </a:r>
                      <a:endParaRPr lang="en-GB" sz="12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15909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Critical control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Stages in food production where food safety could go wrong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3122864"/>
                  </a:ext>
                </a:extLst>
              </a:tr>
              <a:tr h="30714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Hazard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Something that causes harm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691375"/>
                  </a:ext>
                </a:extLst>
              </a:tr>
              <a:tr h="36329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Risk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How likely it is that someone will be harmed by a hazard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6561740"/>
                  </a:ext>
                </a:extLst>
              </a:tr>
              <a:tr h="151469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Risk assessment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 way of identifying risks</a:t>
                      </a:r>
                      <a:r>
                        <a:rPr lang="en-GB" sz="12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in activities, situations or using objects.</a:t>
                      </a:r>
                      <a:endParaRPr lang="en-GB" sz="12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371822"/>
                  </a:ext>
                </a:extLst>
              </a:tr>
              <a:tr h="244771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Level of risk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Identify whether the level of risk is low/medium/high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015706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Accident form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 form that is filled out to record details of an event that causes injury/illness (how it happened/ who was involved/ date &amp; time)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9355449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Due diligence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Being able to prove that reasonable actions to avoid a health risk have been taken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16626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65054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2840E1E-10DD-44F8-80B0-A522C375CF5B}"/>
              </a:ext>
            </a:extLst>
          </p:cNvPr>
          <p:cNvGraphicFramePr>
            <a:graphicFrameLocks noGrp="1"/>
          </p:cNvGraphicFramePr>
          <p:nvPr/>
        </p:nvGraphicFramePr>
        <p:xfrm>
          <a:off x="1151209" y="115694"/>
          <a:ext cx="7434469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66228">
                  <a:extLst>
                    <a:ext uri="{9D8B030D-6E8A-4147-A177-3AD203B41FA5}">
                      <a16:colId xmlns:a16="http://schemas.microsoft.com/office/drawing/2014/main" val="1761409641"/>
                    </a:ext>
                  </a:extLst>
                </a:gridCol>
                <a:gridCol w="2808514">
                  <a:extLst>
                    <a:ext uri="{9D8B030D-6E8A-4147-A177-3AD203B41FA5}">
                      <a16:colId xmlns:a16="http://schemas.microsoft.com/office/drawing/2014/main" val="37954130"/>
                    </a:ext>
                  </a:extLst>
                </a:gridCol>
                <a:gridCol w="1559727">
                  <a:extLst>
                    <a:ext uri="{9D8B030D-6E8A-4147-A177-3AD203B41FA5}">
                      <a16:colId xmlns:a16="http://schemas.microsoft.com/office/drawing/2014/main" val="351764084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latin typeface="Tempus Sans ITC" panose="04020404030D07020202" pitchFamily="82" charset="0"/>
                        </a:rPr>
                        <a:t>Design &amp; Technology; Food</a:t>
                      </a:r>
                    </a:p>
                  </a:txBody>
                  <a:tcPr anchor="ctr">
                    <a:solidFill>
                      <a:srgbClr val="2E489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Tempus Sans ITC" panose="04020404030D07020202" pitchFamily="82" charset="0"/>
                        </a:rPr>
                        <a:t>Topic</a:t>
                      </a:r>
                      <a:r>
                        <a:rPr lang="en-GB" sz="1400" b="1" baseline="0" dirty="0">
                          <a:latin typeface="Tempus Sans ITC" panose="04020404030D07020202" pitchFamily="82" charset="0"/>
                        </a:rPr>
                        <a:t>: Unit 1 AC4</a:t>
                      </a:r>
                      <a:endParaRPr lang="en-GB" sz="1400" b="1" dirty="0">
                        <a:latin typeface="Tempus Sans ITC" panose="04020404030D07020202" pitchFamily="8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Tempus Sans ITC" panose="04020404030D07020202" pitchFamily="82" charset="0"/>
                        </a:rPr>
                        <a:t>Year Group: 10/11</a:t>
                      </a:r>
                    </a:p>
                  </a:txBody>
                  <a:tcPr anchor="ctr">
                    <a:solidFill>
                      <a:srgbClr val="A0BA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3742727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A1E23EA-ABE7-4A63-A852-E159E8CC9772}"/>
              </a:ext>
            </a:extLst>
          </p:cNvPr>
          <p:cNvGraphicFramePr>
            <a:graphicFrameLocks noGrp="1"/>
          </p:cNvGraphicFramePr>
          <p:nvPr/>
        </p:nvGraphicFramePr>
        <p:xfrm>
          <a:off x="117525" y="654312"/>
          <a:ext cx="3240145" cy="23241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4982">
                  <a:extLst>
                    <a:ext uri="{9D8B030D-6E8A-4147-A177-3AD203B41FA5}">
                      <a16:colId xmlns:a16="http://schemas.microsoft.com/office/drawing/2014/main" val="3873167978"/>
                    </a:ext>
                  </a:extLst>
                </a:gridCol>
                <a:gridCol w="906450">
                  <a:extLst>
                    <a:ext uri="{9D8B030D-6E8A-4147-A177-3AD203B41FA5}">
                      <a16:colId xmlns:a16="http://schemas.microsoft.com/office/drawing/2014/main" val="1772914664"/>
                    </a:ext>
                  </a:extLst>
                </a:gridCol>
                <a:gridCol w="2098713">
                  <a:extLst>
                    <a:ext uri="{9D8B030D-6E8A-4147-A177-3AD203B41FA5}">
                      <a16:colId xmlns:a16="http://schemas.microsoft.com/office/drawing/2014/main" val="2751133912"/>
                    </a:ext>
                  </a:extLst>
                </a:gridCol>
              </a:tblGrid>
              <a:tr h="259080">
                <a:tc gridSpan="3"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A4.1  Describe food related causes of ill health 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779022"/>
                  </a:ext>
                </a:extLst>
              </a:tr>
              <a:tr h="266051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Bacteria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Can cause food spoilage &amp; contamination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159091"/>
                  </a:ext>
                </a:extLst>
              </a:tr>
              <a:tr h="333638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Chemicals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Chemicals can poison foods by being added to food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691375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Food allergies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0" i="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Food allergy is an immune system reaction that happens soon after eating a certain food</a:t>
                      </a:r>
                      <a:endParaRPr lang="en-GB" sz="800" b="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656174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Intolerances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i="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either the body can't properly digest the food that is eaten, or that a particular food might irritate the digestive system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3407050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92C719A-3339-46CE-A49F-9724AF42328F}"/>
              </a:ext>
            </a:extLst>
          </p:cNvPr>
          <p:cNvGraphicFramePr>
            <a:graphicFrameLocks noGrp="1"/>
          </p:cNvGraphicFramePr>
          <p:nvPr/>
        </p:nvGraphicFramePr>
        <p:xfrm>
          <a:off x="6585718" y="3941293"/>
          <a:ext cx="3228046" cy="28406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1949">
                  <a:extLst>
                    <a:ext uri="{9D8B030D-6E8A-4147-A177-3AD203B41FA5}">
                      <a16:colId xmlns:a16="http://schemas.microsoft.com/office/drawing/2014/main" val="3873167978"/>
                    </a:ext>
                  </a:extLst>
                </a:gridCol>
                <a:gridCol w="964923">
                  <a:extLst>
                    <a:ext uri="{9D8B030D-6E8A-4147-A177-3AD203B41FA5}">
                      <a16:colId xmlns:a16="http://schemas.microsoft.com/office/drawing/2014/main" val="1772914664"/>
                    </a:ext>
                  </a:extLst>
                </a:gridCol>
                <a:gridCol w="2041174">
                  <a:extLst>
                    <a:ext uri="{9D8B030D-6E8A-4147-A177-3AD203B41FA5}">
                      <a16:colId xmlns:a16="http://schemas.microsoft.com/office/drawing/2014/main" val="4261622128"/>
                    </a:ext>
                  </a:extLst>
                </a:gridCol>
              </a:tblGrid>
              <a:tr h="259423">
                <a:tc gridSpan="3">
                  <a:txBody>
                    <a:bodyPr/>
                    <a:lstStyle/>
                    <a:p>
                      <a:r>
                        <a:rPr lang="en-GB" sz="1100" b="1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Key Vocabulary</a:t>
                      </a:r>
                    </a:p>
                  </a:txBody>
                  <a:tcPr>
                    <a:solidFill>
                      <a:srgbClr val="FF00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779022"/>
                  </a:ext>
                </a:extLst>
              </a:tr>
              <a:tr h="549367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Bacteria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Microscopic, single-celled living organisms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some of which cause food poisoning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159091"/>
                  </a:ext>
                </a:extLst>
              </a:tr>
              <a:tr h="701969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Contaminate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Making a food unsafe to eat by allowing it to come into contact with microbes that will grow and multiply in 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691375"/>
                  </a:ext>
                </a:extLst>
              </a:tr>
              <a:tr h="536910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Food spoilage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When something happens which makes food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unfit and unsafe to eat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371822"/>
                  </a:ext>
                </a:extLst>
              </a:tr>
              <a:tr h="396765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Micro organism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Tiny plans and animals that are only visual under a microscope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5491069"/>
                  </a:ext>
                </a:extLst>
              </a:tr>
              <a:tr h="375100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Pathogenic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Something that is capable of causing illness in people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254676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52108C96-F87C-4B10-A8A0-0A811302A065}"/>
              </a:ext>
            </a:extLst>
          </p:cNvPr>
          <p:cNvGraphicFramePr>
            <a:graphicFrameLocks noGrp="1"/>
          </p:cNvGraphicFramePr>
          <p:nvPr/>
        </p:nvGraphicFramePr>
        <p:xfrm>
          <a:off x="6585717" y="654312"/>
          <a:ext cx="3265433" cy="31893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6550">
                  <a:extLst>
                    <a:ext uri="{9D8B030D-6E8A-4147-A177-3AD203B41FA5}">
                      <a16:colId xmlns:a16="http://schemas.microsoft.com/office/drawing/2014/main" val="3873167978"/>
                    </a:ext>
                  </a:extLst>
                </a:gridCol>
                <a:gridCol w="877246">
                  <a:extLst>
                    <a:ext uri="{9D8B030D-6E8A-4147-A177-3AD203B41FA5}">
                      <a16:colId xmlns:a16="http://schemas.microsoft.com/office/drawing/2014/main" val="1772914664"/>
                    </a:ext>
                  </a:extLst>
                </a:gridCol>
                <a:gridCol w="2151637">
                  <a:extLst>
                    <a:ext uri="{9D8B030D-6E8A-4147-A177-3AD203B41FA5}">
                      <a16:colId xmlns:a16="http://schemas.microsoft.com/office/drawing/2014/main" val="3117176989"/>
                    </a:ext>
                  </a:extLst>
                </a:gridCol>
              </a:tblGrid>
              <a:tr h="454930">
                <a:tc gridSpan="3"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AC4.4 Describe the role of the environmental health officer (EHO) </a:t>
                      </a: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99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779022"/>
                  </a:ext>
                </a:extLst>
              </a:tr>
              <a:tr h="747385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Purpose of inspection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Check food is safe, not being contaminated, staff are trained,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control measures in place, premises is in good condition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691375"/>
                  </a:ext>
                </a:extLst>
              </a:tr>
              <a:tr h="675144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</a:t>
                      </a:r>
                      <a:r>
                        <a:rPr lang="en-GB" sz="1000" b="1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they do</a:t>
                      </a:r>
                      <a:endParaRPr lang="en-GB" sz="10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Check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food hasn’t expired, check equipment, check for evidence of pests, check cleanliness, inspects food waste systems, checks paperwork.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6561740"/>
                  </a:ext>
                </a:extLst>
              </a:tr>
              <a:tr h="477081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Allowed by law to: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Enter without an appointment, inspect premises, take photos,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take food samples away, look at data and records.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0527128"/>
                  </a:ext>
                </a:extLst>
              </a:tr>
              <a:tr h="584910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When a problem is found: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Take food away,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tell owner to make improvements, close premises, given evidence in court.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7378420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52108C96-F87C-4B10-A8A0-0A811302A065}"/>
              </a:ext>
            </a:extLst>
          </p:cNvPr>
          <p:cNvGraphicFramePr>
            <a:graphicFrameLocks noGrp="1"/>
          </p:cNvGraphicFramePr>
          <p:nvPr/>
        </p:nvGraphicFramePr>
        <p:xfrm>
          <a:off x="92237" y="3146190"/>
          <a:ext cx="3265432" cy="35426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3873167978"/>
                    </a:ext>
                  </a:extLst>
                </a:gridCol>
                <a:gridCol w="994256">
                  <a:extLst>
                    <a:ext uri="{9D8B030D-6E8A-4147-A177-3AD203B41FA5}">
                      <a16:colId xmlns:a16="http://schemas.microsoft.com/office/drawing/2014/main" val="1772914664"/>
                    </a:ext>
                  </a:extLst>
                </a:gridCol>
                <a:gridCol w="2062896">
                  <a:extLst>
                    <a:ext uri="{9D8B030D-6E8A-4147-A177-3AD203B41FA5}">
                      <a16:colId xmlns:a16="http://schemas.microsoft.com/office/drawing/2014/main" val="3117176989"/>
                    </a:ext>
                  </a:extLst>
                </a:gridCol>
              </a:tblGrid>
              <a:tr h="268507">
                <a:tc gridSpan="3"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AC 4.1  Describe common types of food poisoning </a:t>
                      </a: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00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779022"/>
                  </a:ext>
                </a:extLst>
              </a:tr>
              <a:tr h="136887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Bacillus </a:t>
                      </a:r>
                      <a:r>
                        <a:rPr lang="en-GB" sz="1000" b="1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careus</a:t>
                      </a:r>
                      <a:endParaRPr lang="en-GB" sz="10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Found in: red meat, desserts,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dairy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Symptoms: cramps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and sickness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5970913"/>
                  </a:ext>
                </a:extLst>
              </a:tr>
              <a:tr h="410660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Campylobacter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Found in: dirty water, raw chicken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Symptoms: 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fever, sickness, diarrhoea. 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6561740"/>
                  </a:ext>
                </a:extLst>
              </a:tr>
              <a:tr h="410660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Clostridium</a:t>
                      </a:r>
                      <a:r>
                        <a:rPr lang="en-GB" sz="1000" b="1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000" b="1" baseline="0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perfringens</a:t>
                      </a:r>
                      <a:endParaRPr lang="en-GB" sz="10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Found in: raw meat /chicken</a:t>
                      </a:r>
                    </a:p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Symptoms: stomach cramps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0527128"/>
                  </a:ext>
                </a:extLst>
              </a:tr>
              <a:tr h="410660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E.coli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Found in: milk, dirty water, raw beef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Symptoms: 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fever, sickness, diarrhoea. 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7378420"/>
                  </a:ext>
                </a:extLst>
              </a:tr>
              <a:tr h="410660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Listeria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Found in: red meat, desserts,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dairy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Feels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like flu/ can cause miscarriages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6736109"/>
                  </a:ext>
                </a:extLst>
              </a:tr>
              <a:tr h="410660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Salmonella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Found in: raw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eggs, chicken, milk. Causes fever, sickness, diarrhoea. 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1113552"/>
                  </a:ext>
                </a:extLst>
              </a:tr>
              <a:tr h="410660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Staphyloccus</a:t>
                      </a:r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aureus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Found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in: meat, dairy, dirty hands. Causes fever, sickness, diarrhoea.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7739754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6CADC070-0A6C-4E52-8CCA-220EDA493B1D}"/>
              </a:ext>
            </a:extLst>
          </p:cNvPr>
          <p:cNvGraphicFramePr>
            <a:graphicFrameLocks noGrp="1"/>
          </p:cNvGraphicFramePr>
          <p:nvPr/>
        </p:nvGraphicFramePr>
        <p:xfrm>
          <a:off x="3438377" y="6266438"/>
          <a:ext cx="3029245" cy="4018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29245">
                  <a:extLst>
                    <a:ext uri="{9D8B030D-6E8A-4147-A177-3AD203B41FA5}">
                      <a16:colId xmlns:a16="http://schemas.microsoft.com/office/drawing/2014/main" val="668975868"/>
                    </a:ext>
                  </a:extLst>
                </a:gridCol>
              </a:tblGrid>
              <a:tr h="40182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 conditions do</a:t>
                      </a:r>
                      <a:r>
                        <a:rPr lang="en-GB" sz="1000" b="1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microbes need to grow and reproduce?</a:t>
                      </a:r>
                      <a:endParaRPr lang="en-GB" sz="10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DFE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8360258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067AA99-863C-9305-A70E-133BD104E82C}"/>
              </a:ext>
            </a:extLst>
          </p:cNvPr>
          <p:cNvGraphicFramePr>
            <a:graphicFrameLocks noGrp="1"/>
          </p:cNvGraphicFramePr>
          <p:nvPr/>
        </p:nvGraphicFramePr>
        <p:xfrm>
          <a:off x="3475765" y="654312"/>
          <a:ext cx="2991857" cy="16958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8635">
                  <a:extLst>
                    <a:ext uri="{9D8B030D-6E8A-4147-A177-3AD203B41FA5}">
                      <a16:colId xmlns:a16="http://schemas.microsoft.com/office/drawing/2014/main" val="3428507984"/>
                    </a:ext>
                  </a:extLst>
                </a:gridCol>
                <a:gridCol w="741370">
                  <a:extLst>
                    <a:ext uri="{9D8B030D-6E8A-4147-A177-3AD203B41FA5}">
                      <a16:colId xmlns:a16="http://schemas.microsoft.com/office/drawing/2014/main" val="4132006047"/>
                    </a:ext>
                  </a:extLst>
                </a:gridCol>
                <a:gridCol w="2021852">
                  <a:extLst>
                    <a:ext uri="{9D8B030D-6E8A-4147-A177-3AD203B41FA5}">
                      <a16:colId xmlns:a16="http://schemas.microsoft.com/office/drawing/2014/main" val="1389759132"/>
                    </a:ext>
                  </a:extLst>
                </a:gridCol>
              </a:tblGrid>
              <a:tr h="293721">
                <a:tc gridSpan="3"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AC4.2  Symptoms and signs of ill health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8718090"/>
                  </a:ext>
                </a:extLst>
              </a:tr>
              <a:tr h="766872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Visible symptoms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Anaphylactic shock, bloating, breathing difficulties, chills, diarrhoea, face swelling, pale / sweating skin, rash, vomiting, weight loss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0824021"/>
                  </a:ext>
                </a:extLst>
              </a:tr>
              <a:tr h="433449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Non-visible symptoms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Constipation, feeling sick, joint ache, stomach ache, weakness, wind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34170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0D1D44B-ABB0-D28D-336A-DDF873E9D04C}"/>
              </a:ext>
            </a:extLst>
          </p:cNvPr>
          <p:cNvGraphicFramePr>
            <a:graphicFrameLocks noGrp="1"/>
          </p:cNvGraphicFramePr>
          <p:nvPr/>
        </p:nvGraphicFramePr>
        <p:xfrm>
          <a:off x="3475764" y="2978412"/>
          <a:ext cx="3029245" cy="251864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1492">
                  <a:extLst>
                    <a:ext uri="{9D8B030D-6E8A-4147-A177-3AD203B41FA5}">
                      <a16:colId xmlns:a16="http://schemas.microsoft.com/office/drawing/2014/main" val="3428507984"/>
                    </a:ext>
                  </a:extLst>
                </a:gridCol>
                <a:gridCol w="750635">
                  <a:extLst>
                    <a:ext uri="{9D8B030D-6E8A-4147-A177-3AD203B41FA5}">
                      <a16:colId xmlns:a16="http://schemas.microsoft.com/office/drawing/2014/main" val="4132006047"/>
                    </a:ext>
                  </a:extLst>
                </a:gridCol>
                <a:gridCol w="2047118">
                  <a:extLst>
                    <a:ext uri="{9D8B030D-6E8A-4147-A177-3AD203B41FA5}">
                      <a16:colId xmlns:a16="http://schemas.microsoft.com/office/drawing/2014/main" val="1389759132"/>
                    </a:ext>
                  </a:extLst>
                </a:gridCol>
              </a:tblGrid>
              <a:tr h="263126">
                <a:tc gridSpan="3"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AC4.3  Preventative control measures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8718090"/>
                  </a:ext>
                </a:extLst>
              </a:tr>
              <a:tr h="686991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Cross contamination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Requires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all food to be; safe to eat, what people expect it to be and not labelled, advertised or presented in a way that is false or misleading.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0824021"/>
                  </a:ext>
                </a:extLst>
              </a:tr>
              <a:tr h="686991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Correct temperatures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Applies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to all types of food and drink and ingredients at all stages of production, except primary production.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3417032"/>
                  </a:ext>
                </a:extLst>
              </a:tr>
              <a:tr h="686991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Physical contamination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Hazard Analysis and Critical Control Points – is</a:t>
                      </a:r>
                      <a:r>
                        <a:rPr lang="en-GB" sz="1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s food safety management system used to identify all hazards and how they can be prevented/controlled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25807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20762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2840E1E-10DD-44F8-80B0-A522C375CF5B}"/>
              </a:ext>
            </a:extLst>
          </p:cNvPr>
          <p:cNvGraphicFramePr>
            <a:graphicFrameLocks noGrp="1"/>
          </p:cNvGraphicFramePr>
          <p:nvPr/>
        </p:nvGraphicFramePr>
        <p:xfrm>
          <a:off x="1151209" y="115694"/>
          <a:ext cx="7434469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66228">
                  <a:extLst>
                    <a:ext uri="{9D8B030D-6E8A-4147-A177-3AD203B41FA5}">
                      <a16:colId xmlns:a16="http://schemas.microsoft.com/office/drawing/2014/main" val="1761409641"/>
                    </a:ext>
                  </a:extLst>
                </a:gridCol>
                <a:gridCol w="2808514">
                  <a:extLst>
                    <a:ext uri="{9D8B030D-6E8A-4147-A177-3AD203B41FA5}">
                      <a16:colId xmlns:a16="http://schemas.microsoft.com/office/drawing/2014/main" val="37954130"/>
                    </a:ext>
                  </a:extLst>
                </a:gridCol>
                <a:gridCol w="1559727">
                  <a:extLst>
                    <a:ext uri="{9D8B030D-6E8A-4147-A177-3AD203B41FA5}">
                      <a16:colId xmlns:a16="http://schemas.microsoft.com/office/drawing/2014/main" val="351764084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latin typeface="Tempus Sans ITC" panose="04020404030D07020202" pitchFamily="82" charset="0"/>
                        </a:rPr>
                        <a:t>Design &amp; Technology; Food</a:t>
                      </a:r>
                    </a:p>
                  </a:txBody>
                  <a:tcPr anchor="ctr">
                    <a:solidFill>
                      <a:srgbClr val="2E489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Tempus Sans ITC" panose="04020404030D07020202" pitchFamily="82" charset="0"/>
                        </a:rPr>
                        <a:t>Topic</a:t>
                      </a:r>
                      <a:r>
                        <a:rPr lang="en-GB" sz="1400" b="1" baseline="0" dirty="0">
                          <a:latin typeface="Tempus Sans ITC" panose="04020404030D07020202" pitchFamily="82" charset="0"/>
                        </a:rPr>
                        <a:t>: Unit 1 AC4</a:t>
                      </a:r>
                      <a:endParaRPr lang="en-GB" sz="1400" b="1" dirty="0">
                        <a:latin typeface="Tempus Sans ITC" panose="04020404030D07020202" pitchFamily="8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Tempus Sans ITC" panose="04020404030D07020202" pitchFamily="82" charset="0"/>
                        </a:rPr>
                        <a:t>Year Group: 10/11</a:t>
                      </a:r>
                    </a:p>
                  </a:txBody>
                  <a:tcPr anchor="ctr">
                    <a:solidFill>
                      <a:srgbClr val="A0BA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3742727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A1E23EA-ABE7-4A63-A852-E159E8CC9772}"/>
              </a:ext>
            </a:extLst>
          </p:cNvPr>
          <p:cNvGraphicFramePr>
            <a:graphicFrameLocks noGrp="1"/>
          </p:cNvGraphicFramePr>
          <p:nvPr/>
        </p:nvGraphicFramePr>
        <p:xfrm>
          <a:off x="117525" y="654312"/>
          <a:ext cx="3240145" cy="23241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4982">
                  <a:extLst>
                    <a:ext uri="{9D8B030D-6E8A-4147-A177-3AD203B41FA5}">
                      <a16:colId xmlns:a16="http://schemas.microsoft.com/office/drawing/2014/main" val="3873167978"/>
                    </a:ext>
                  </a:extLst>
                </a:gridCol>
                <a:gridCol w="906450">
                  <a:extLst>
                    <a:ext uri="{9D8B030D-6E8A-4147-A177-3AD203B41FA5}">
                      <a16:colId xmlns:a16="http://schemas.microsoft.com/office/drawing/2014/main" val="1772914664"/>
                    </a:ext>
                  </a:extLst>
                </a:gridCol>
                <a:gridCol w="2098713">
                  <a:extLst>
                    <a:ext uri="{9D8B030D-6E8A-4147-A177-3AD203B41FA5}">
                      <a16:colId xmlns:a16="http://schemas.microsoft.com/office/drawing/2014/main" val="2751133912"/>
                    </a:ext>
                  </a:extLst>
                </a:gridCol>
              </a:tblGrid>
              <a:tr h="259080">
                <a:tc gridSpan="3"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A4.1  Describe food related causes of ill health 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779022"/>
                  </a:ext>
                </a:extLst>
              </a:tr>
              <a:tr h="266051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Bacteria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Can cause food spoilage &amp; contamination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159091"/>
                  </a:ext>
                </a:extLst>
              </a:tr>
              <a:tr h="333638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Chemicals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Chemicals can poison foods by being added to food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691375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Food allergies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0" i="0" kern="12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Food allergy is an immune system reaction that happens soon after eating a certain food</a:t>
                      </a:r>
                      <a:endParaRPr lang="en-GB" sz="800" b="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656174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Intolerances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i="0" kern="12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either the body can't properly digest the food that is eaten, or that a particular food might irritate the digestive system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3407050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92C719A-3339-46CE-A49F-9724AF42328F}"/>
              </a:ext>
            </a:extLst>
          </p:cNvPr>
          <p:cNvGraphicFramePr>
            <a:graphicFrameLocks noGrp="1"/>
          </p:cNvGraphicFramePr>
          <p:nvPr/>
        </p:nvGraphicFramePr>
        <p:xfrm>
          <a:off x="6585718" y="3941293"/>
          <a:ext cx="3228046" cy="28406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1949">
                  <a:extLst>
                    <a:ext uri="{9D8B030D-6E8A-4147-A177-3AD203B41FA5}">
                      <a16:colId xmlns:a16="http://schemas.microsoft.com/office/drawing/2014/main" val="3873167978"/>
                    </a:ext>
                  </a:extLst>
                </a:gridCol>
                <a:gridCol w="964923">
                  <a:extLst>
                    <a:ext uri="{9D8B030D-6E8A-4147-A177-3AD203B41FA5}">
                      <a16:colId xmlns:a16="http://schemas.microsoft.com/office/drawing/2014/main" val="1772914664"/>
                    </a:ext>
                  </a:extLst>
                </a:gridCol>
                <a:gridCol w="2041174">
                  <a:extLst>
                    <a:ext uri="{9D8B030D-6E8A-4147-A177-3AD203B41FA5}">
                      <a16:colId xmlns:a16="http://schemas.microsoft.com/office/drawing/2014/main" val="4261622128"/>
                    </a:ext>
                  </a:extLst>
                </a:gridCol>
              </a:tblGrid>
              <a:tr h="259423">
                <a:tc gridSpan="3">
                  <a:txBody>
                    <a:bodyPr/>
                    <a:lstStyle/>
                    <a:p>
                      <a:r>
                        <a:rPr lang="en-GB" sz="1100" b="1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Key Vocabulary</a:t>
                      </a:r>
                    </a:p>
                  </a:txBody>
                  <a:tcPr>
                    <a:solidFill>
                      <a:srgbClr val="FF00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779022"/>
                  </a:ext>
                </a:extLst>
              </a:tr>
              <a:tr h="549367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Bacteria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Microscopic, single-celled living organisms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some of which cause food poisoning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159091"/>
                  </a:ext>
                </a:extLst>
              </a:tr>
              <a:tr h="701969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Contaminate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Making a food unsafe to eat by allowing it to come into contact with microbes that will grow and multiply in 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691375"/>
                  </a:ext>
                </a:extLst>
              </a:tr>
              <a:tr h="536910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Food spoilage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When something happens which makes food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unfit and unsafe to eat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371822"/>
                  </a:ext>
                </a:extLst>
              </a:tr>
              <a:tr h="396765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Micro organism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Tiny plans and animals that are only visual under a microscope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5491069"/>
                  </a:ext>
                </a:extLst>
              </a:tr>
              <a:tr h="375100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Pathogenic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Something that is capable of causing illness in people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254676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52108C96-F87C-4B10-A8A0-0A811302A065}"/>
              </a:ext>
            </a:extLst>
          </p:cNvPr>
          <p:cNvGraphicFramePr>
            <a:graphicFrameLocks noGrp="1"/>
          </p:cNvGraphicFramePr>
          <p:nvPr/>
        </p:nvGraphicFramePr>
        <p:xfrm>
          <a:off x="6585717" y="654312"/>
          <a:ext cx="3265433" cy="31893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6550">
                  <a:extLst>
                    <a:ext uri="{9D8B030D-6E8A-4147-A177-3AD203B41FA5}">
                      <a16:colId xmlns:a16="http://schemas.microsoft.com/office/drawing/2014/main" val="3873167978"/>
                    </a:ext>
                  </a:extLst>
                </a:gridCol>
                <a:gridCol w="877246">
                  <a:extLst>
                    <a:ext uri="{9D8B030D-6E8A-4147-A177-3AD203B41FA5}">
                      <a16:colId xmlns:a16="http://schemas.microsoft.com/office/drawing/2014/main" val="1772914664"/>
                    </a:ext>
                  </a:extLst>
                </a:gridCol>
                <a:gridCol w="2151637">
                  <a:extLst>
                    <a:ext uri="{9D8B030D-6E8A-4147-A177-3AD203B41FA5}">
                      <a16:colId xmlns:a16="http://schemas.microsoft.com/office/drawing/2014/main" val="3117176989"/>
                    </a:ext>
                  </a:extLst>
                </a:gridCol>
              </a:tblGrid>
              <a:tr h="454930">
                <a:tc gridSpan="3"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AC4.4 Describe the role of the environmental health officer (EHO) </a:t>
                      </a: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99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779022"/>
                  </a:ext>
                </a:extLst>
              </a:tr>
              <a:tr h="747385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Purpose of inspection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Check food is safe, not being contaminated, staff are trained,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control measures in place, premises is in good condition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691375"/>
                  </a:ext>
                </a:extLst>
              </a:tr>
              <a:tr h="675144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</a:t>
                      </a:r>
                      <a:r>
                        <a:rPr lang="en-GB" sz="1000" b="1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they do</a:t>
                      </a:r>
                      <a:endParaRPr lang="en-GB" sz="10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Check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food hasn’t expired, check equipment, check for evidence of pests, check cleanliness, inspects food waste systems, checks paperwork.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6561740"/>
                  </a:ext>
                </a:extLst>
              </a:tr>
              <a:tr h="477081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Allowed by law to: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Enter without an appointment, inspect premises, take photos,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take food samples away, look at data and records.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0527128"/>
                  </a:ext>
                </a:extLst>
              </a:tr>
              <a:tr h="584910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When a problem is found: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Take food away,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tell owner to make improvements, close premises, given evidence in court.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7378420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52108C96-F87C-4B10-A8A0-0A811302A065}"/>
              </a:ext>
            </a:extLst>
          </p:cNvPr>
          <p:cNvGraphicFramePr>
            <a:graphicFrameLocks noGrp="1"/>
          </p:cNvGraphicFramePr>
          <p:nvPr/>
        </p:nvGraphicFramePr>
        <p:xfrm>
          <a:off x="92237" y="3146190"/>
          <a:ext cx="3265432" cy="35426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3873167978"/>
                    </a:ext>
                  </a:extLst>
                </a:gridCol>
                <a:gridCol w="994256">
                  <a:extLst>
                    <a:ext uri="{9D8B030D-6E8A-4147-A177-3AD203B41FA5}">
                      <a16:colId xmlns:a16="http://schemas.microsoft.com/office/drawing/2014/main" val="1772914664"/>
                    </a:ext>
                  </a:extLst>
                </a:gridCol>
                <a:gridCol w="2062896">
                  <a:extLst>
                    <a:ext uri="{9D8B030D-6E8A-4147-A177-3AD203B41FA5}">
                      <a16:colId xmlns:a16="http://schemas.microsoft.com/office/drawing/2014/main" val="3117176989"/>
                    </a:ext>
                  </a:extLst>
                </a:gridCol>
              </a:tblGrid>
              <a:tr h="268507">
                <a:tc gridSpan="3"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AC 4.1  Describe common types of food poisoning </a:t>
                      </a: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00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779022"/>
                  </a:ext>
                </a:extLst>
              </a:tr>
              <a:tr h="136887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Bacillus </a:t>
                      </a:r>
                      <a:r>
                        <a:rPr lang="en-GB" sz="1000" b="1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careus</a:t>
                      </a:r>
                      <a:endParaRPr lang="en-GB" sz="10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Found in: red meat, desserts,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dairy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Symptoms: cramps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and sickness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5970913"/>
                  </a:ext>
                </a:extLst>
              </a:tr>
              <a:tr h="410660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Campylobacter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Found in: dirty water, raw chicken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Symptoms: 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fever, sickness, diarrhoea. 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6561740"/>
                  </a:ext>
                </a:extLst>
              </a:tr>
              <a:tr h="410660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Clostridium</a:t>
                      </a:r>
                      <a:r>
                        <a:rPr lang="en-GB" sz="1000" b="1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000" b="1" baseline="0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perfringens</a:t>
                      </a:r>
                      <a:endParaRPr lang="en-GB" sz="10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Found in: raw meat /chicken</a:t>
                      </a:r>
                    </a:p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Symptoms: stomach cramps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0527128"/>
                  </a:ext>
                </a:extLst>
              </a:tr>
              <a:tr h="410660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E.coli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Found in: milk, dirty water, raw beef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Symptoms: 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fever, sickness, diarrhoea. 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7378420"/>
                  </a:ext>
                </a:extLst>
              </a:tr>
              <a:tr h="410660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Listeria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Found in: red meat, desserts,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dairy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Feels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like flu/ can cause miscarriages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6736109"/>
                  </a:ext>
                </a:extLst>
              </a:tr>
              <a:tr h="410660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Salmonella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Found in: raw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eggs, chicken, milk. Causes fever, sickness, diarrhoea. 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1113552"/>
                  </a:ext>
                </a:extLst>
              </a:tr>
              <a:tr h="410660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Staphyloccus</a:t>
                      </a:r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aureus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Found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in: meat, dairy, dirty hands. Causes fever, sickness, diarrhoea.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7739754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6CADC070-0A6C-4E52-8CCA-220EDA493B1D}"/>
              </a:ext>
            </a:extLst>
          </p:cNvPr>
          <p:cNvGraphicFramePr>
            <a:graphicFrameLocks noGrp="1"/>
          </p:cNvGraphicFramePr>
          <p:nvPr/>
        </p:nvGraphicFramePr>
        <p:xfrm>
          <a:off x="3438377" y="6266438"/>
          <a:ext cx="3029245" cy="4018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29245">
                  <a:extLst>
                    <a:ext uri="{9D8B030D-6E8A-4147-A177-3AD203B41FA5}">
                      <a16:colId xmlns:a16="http://schemas.microsoft.com/office/drawing/2014/main" val="668975868"/>
                    </a:ext>
                  </a:extLst>
                </a:gridCol>
              </a:tblGrid>
              <a:tr h="40182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 conditions do</a:t>
                      </a:r>
                      <a:r>
                        <a:rPr lang="en-GB" sz="1000" b="1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microbes need to grow and reproduce?</a:t>
                      </a:r>
                      <a:endParaRPr lang="en-GB" sz="10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rgbClr val="DFE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8360258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067AA99-863C-9305-A70E-133BD104E82C}"/>
              </a:ext>
            </a:extLst>
          </p:cNvPr>
          <p:cNvGraphicFramePr>
            <a:graphicFrameLocks noGrp="1"/>
          </p:cNvGraphicFramePr>
          <p:nvPr/>
        </p:nvGraphicFramePr>
        <p:xfrm>
          <a:off x="3475765" y="654312"/>
          <a:ext cx="2991857" cy="16958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8635">
                  <a:extLst>
                    <a:ext uri="{9D8B030D-6E8A-4147-A177-3AD203B41FA5}">
                      <a16:colId xmlns:a16="http://schemas.microsoft.com/office/drawing/2014/main" val="3428507984"/>
                    </a:ext>
                  </a:extLst>
                </a:gridCol>
                <a:gridCol w="741370">
                  <a:extLst>
                    <a:ext uri="{9D8B030D-6E8A-4147-A177-3AD203B41FA5}">
                      <a16:colId xmlns:a16="http://schemas.microsoft.com/office/drawing/2014/main" val="4132006047"/>
                    </a:ext>
                  </a:extLst>
                </a:gridCol>
                <a:gridCol w="2021852">
                  <a:extLst>
                    <a:ext uri="{9D8B030D-6E8A-4147-A177-3AD203B41FA5}">
                      <a16:colId xmlns:a16="http://schemas.microsoft.com/office/drawing/2014/main" val="1389759132"/>
                    </a:ext>
                  </a:extLst>
                </a:gridCol>
              </a:tblGrid>
              <a:tr h="293721">
                <a:tc gridSpan="3"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AC4.2  Symptoms and signs of ill health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8718090"/>
                  </a:ext>
                </a:extLst>
              </a:tr>
              <a:tr h="766872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Visible symptoms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Anaphylactic shock, bloating, breathing difficulties, chills, diarrhoea, face swelling, pale / sweating skin, rash, vomiting, weight loss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0824021"/>
                  </a:ext>
                </a:extLst>
              </a:tr>
              <a:tr h="433449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Non-visible symptoms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Constipation, feeling sick, joint ache, stomach ache, weakness, wind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341703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0D1D44B-ABB0-D28D-336A-DDF873E9D04C}"/>
              </a:ext>
            </a:extLst>
          </p:cNvPr>
          <p:cNvGraphicFramePr>
            <a:graphicFrameLocks noGrp="1"/>
          </p:cNvGraphicFramePr>
          <p:nvPr/>
        </p:nvGraphicFramePr>
        <p:xfrm>
          <a:off x="3475764" y="2978412"/>
          <a:ext cx="3029245" cy="251864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1492">
                  <a:extLst>
                    <a:ext uri="{9D8B030D-6E8A-4147-A177-3AD203B41FA5}">
                      <a16:colId xmlns:a16="http://schemas.microsoft.com/office/drawing/2014/main" val="3428507984"/>
                    </a:ext>
                  </a:extLst>
                </a:gridCol>
                <a:gridCol w="750635">
                  <a:extLst>
                    <a:ext uri="{9D8B030D-6E8A-4147-A177-3AD203B41FA5}">
                      <a16:colId xmlns:a16="http://schemas.microsoft.com/office/drawing/2014/main" val="4132006047"/>
                    </a:ext>
                  </a:extLst>
                </a:gridCol>
                <a:gridCol w="2047118">
                  <a:extLst>
                    <a:ext uri="{9D8B030D-6E8A-4147-A177-3AD203B41FA5}">
                      <a16:colId xmlns:a16="http://schemas.microsoft.com/office/drawing/2014/main" val="1389759132"/>
                    </a:ext>
                  </a:extLst>
                </a:gridCol>
              </a:tblGrid>
              <a:tr h="263126">
                <a:tc gridSpan="3"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AC4.3  Preventative control measures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8718090"/>
                  </a:ext>
                </a:extLst>
              </a:tr>
              <a:tr h="686991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Cross contamination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Requires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all food to be; safe to eat, what people expect it to be and not labelled, advertised or presented in a way that is false or misleading.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0824021"/>
                  </a:ext>
                </a:extLst>
              </a:tr>
              <a:tr h="686991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Correct temperatures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Applies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to all types of food and drink and ingredients at all stages of production, except primary production.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3417032"/>
                  </a:ext>
                </a:extLst>
              </a:tr>
              <a:tr h="686991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Physical contamination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Hazard Analysis and Critical Control Points – is</a:t>
                      </a:r>
                      <a:r>
                        <a:rPr lang="en-GB" sz="10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s food safety management system used to identify all hazards and how they can be prevented/controlled</a:t>
                      </a:r>
                      <a:endParaRPr lang="en-GB" sz="10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25807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5897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gill sans">
      <a:majorFont>
        <a:latin typeface="Gill Sans MT"/>
        <a:ea typeface=""/>
        <a:cs typeface=""/>
      </a:majorFont>
      <a:minorFont>
        <a:latin typeface="Gill Sans MT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D2D8557C7E9BF48A70546F34F002F81" ma:contentTypeVersion="17" ma:contentTypeDescription="Create a new document." ma:contentTypeScope="" ma:versionID="7e982bbb9e5f128537c8fcfbe5c1b7d5">
  <xsd:schema xmlns:xsd="http://www.w3.org/2001/XMLSchema" xmlns:xs="http://www.w3.org/2001/XMLSchema" xmlns:p="http://schemas.microsoft.com/office/2006/metadata/properties" xmlns:ns2="fd14370a-f69f-41da-a060-1bb92659acc1" xmlns:ns3="a411fa01-4124-4897-87b9-fd5e72c12dc0" targetNamespace="http://schemas.microsoft.com/office/2006/metadata/properties" ma:root="true" ma:fieldsID="420b649b45dd368ff55402d3d345bb27" ns2:_="" ns3:_="">
    <xsd:import namespace="fd14370a-f69f-41da-a060-1bb92659acc1"/>
    <xsd:import namespace="a411fa01-4124-4897-87b9-fd5e72c12dc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14370a-f69f-41da-a060-1bb92659acc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bbbcc537-310e-435b-9a50-6738060a6c7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11fa01-4124-4897-87b9-fd5e72c12dc0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b41454c9-8179-4e2d-8721-546f51bf6c7b}" ma:internalName="TaxCatchAll" ma:showField="CatchAllData" ma:web="a411fa01-4124-4897-87b9-fd5e72c12dc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411fa01-4124-4897-87b9-fd5e72c12dc0" xsi:nil="true"/>
    <lcf76f155ced4ddcb4097134ff3c332f xmlns="fd14370a-f69f-41da-a060-1bb92659acc1">
      <Terms xmlns="http://schemas.microsoft.com/office/infopath/2007/PartnerControls"/>
    </lcf76f155ced4ddcb4097134ff3c332f>
    <SharedWithUsers xmlns="a411fa01-4124-4897-87b9-fd5e72c12dc0">
      <UserInfo>
        <DisplayName>Helen Oxtoby (BEC)</DisplayName>
        <AccountId>28</AccountId>
        <AccountType/>
      </UserInfo>
      <UserInfo>
        <DisplayName>Giles Wilkes (BEC)</DisplayName>
        <AccountId>48</AccountId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F45C3D0-2D7A-4FED-95FE-BB2D134D60F0}"/>
</file>

<file path=customXml/itemProps2.xml><?xml version="1.0" encoding="utf-8"?>
<ds:datastoreItem xmlns:ds="http://schemas.openxmlformats.org/officeDocument/2006/customXml" ds:itemID="{80B1734E-1274-4D31-B659-331133E99868}">
  <ds:schemaRefs>
    <ds:schemaRef ds:uri="http://schemas.microsoft.com/office/2006/metadata/properties"/>
    <ds:schemaRef ds:uri="http://schemas.microsoft.com/office/infopath/2007/PartnerControls"/>
    <ds:schemaRef ds:uri="2ac7918b-6dfb-4aa0-b586-c3fe47922150"/>
    <ds:schemaRef ds:uri="a048e6a0-c19c-44cc-8659-cfe2dcf3f670"/>
    <ds:schemaRef ds:uri="a411fa01-4124-4897-87b9-fd5e72c12dc0"/>
    <ds:schemaRef ds:uri="fd14370a-f69f-41da-a060-1bb92659acc1"/>
  </ds:schemaRefs>
</ds:datastoreItem>
</file>

<file path=customXml/itemProps3.xml><?xml version="1.0" encoding="utf-8"?>
<ds:datastoreItem xmlns:ds="http://schemas.openxmlformats.org/officeDocument/2006/customXml" ds:itemID="{C9EDAE50-3131-4EC0-8087-20139E9BD27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2439</TotalTime>
  <Words>4030</Words>
  <Application>Microsoft Office PowerPoint</Application>
  <PresentationFormat>A4 Paper (210x297 mm)</PresentationFormat>
  <Paragraphs>740</Paragraphs>
  <Slides>8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Knowledge Organisers</dc:title>
  <dc:creator>Kelly Heaton</dc:creator>
  <cp:lastModifiedBy>Tabitha Jackson (BEC)</cp:lastModifiedBy>
  <cp:revision>136</cp:revision>
  <cp:lastPrinted>2020-03-25T15:31:58Z</cp:lastPrinted>
  <dcterms:created xsi:type="dcterms:W3CDTF">2020-03-25T13:59:28Z</dcterms:created>
  <dcterms:modified xsi:type="dcterms:W3CDTF">2024-10-18T12:40:23Z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0x010100BD2D8557C7E9BF48A70546F34F002F81</vt:lpwstr>
  </property>
  <property fmtid="{D5CDD505-2E9C-101B-9397-08002B2CF9AE}" pid="3" name="Order">
    <vt:r8>140200</vt:r8>
  </property>
  <property fmtid="{D5CDD505-2E9C-101B-9397-08002B2CF9AE}" pid="4" name="MediaServiceImageTags">
    <vt:lpwstr/>
  </property>
</Properties>
</file>